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1" r:id="rId6"/>
  </p:sldMasterIdLst>
  <p:notesMasterIdLst>
    <p:notesMasterId r:id="rId19"/>
  </p:notesMasterIdLst>
  <p:handoutMasterIdLst>
    <p:handoutMasterId r:id="rId20"/>
  </p:handoutMasterIdLst>
  <p:sldIdLst>
    <p:sldId id="303" r:id="rId7"/>
    <p:sldId id="311" r:id="rId8"/>
    <p:sldId id="312" r:id="rId9"/>
    <p:sldId id="316" r:id="rId10"/>
    <p:sldId id="305" r:id="rId11"/>
    <p:sldId id="306" r:id="rId12"/>
    <p:sldId id="313" r:id="rId13"/>
    <p:sldId id="314" r:id="rId14"/>
    <p:sldId id="309" r:id="rId15"/>
    <p:sldId id="308" r:id="rId16"/>
    <p:sldId id="315" r:id="rId17"/>
    <p:sldId id="304" r:id="rId1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van Leeuwen" initials="DvL" lastIdx="9" clrIdx="0">
    <p:extLst>
      <p:ext uri="{19B8F6BF-5375-455C-9EA6-DF929625EA0E}">
        <p15:presenceInfo xmlns:p15="http://schemas.microsoft.com/office/powerpoint/2012/main" userId="20cf71c43755ac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8"/>
    <a:srgbClr val="FEF7DE"/>
    <a:srgbClr val="FDEDB1"/>
    <a:srgbClr val="330CA2"/>
    <a:srgbClr val="FF8200"/>
    <a:srgbClr val="F0F0E8"/>
    <a:srgbClr val="75787B"/>
    <a:srgbClr val="A04111"/>
    <a:srgbClr val="8F7029"/>
    <a:srgbClr val="C1A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6" autoAdjust="0"/>
    <p:restoredTop sz="56143" autoAdjust="0"/>
  </p:normalViewPr>
  <p:slideViewPr>
    <p:cSldViewPr snapToGrid="0">
      <p:cViewPr varScale="1">
        <p:scale>
          <a:sx n="47" d="100"/>
          <a:sy n="47" d="100"/>
        </p:scale>
        <p:origin x="2790" y="54"/>
      </p:cViewPr>
      <p:guideLst>
        <p:guide orient="horz" pos="2160"/>
        <p:guide pos="2880"/>
      </p:guideLst>
    </p:cSldViewPr>
  </p:slideViewPr>
  <p:outlineViewPr>
    <p:cViewPr>
      <p:scale>
        <a:sx n="33" d="100"/>
        <a:sy n="33" d="100"/>
      </p:scale>
      <p:origin x="0" y="2064"/>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p:scale>
          <a:sx n="140" d="100"/>
          <a:sy n="140" d="100"/>
        </p:scale>
        <p:origin x="1812" y="-2856"/>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2-09T15:29:40.060" idx="3">
    <p:pos x="4830" y="1605"/>
    <p:text>Change pic</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2-10T10:33:05.644" idx="9">
    <p:pos x="10" y="10"/>
    <p:text>changed order of 9 and 109</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12-09T15:54:50.609" idx="4">
    <p:pos x="10" y="10"/>
    <p:text>Move to end</p:text>
    <p:extLst>
      <p:ext uri="{C676402C-5697-4E1C-873F-D02D1690AC5C}">
        <p15:threadingInfo xmlns:p15="http://schemas.microsoft.com/office/powerpoint/2012/main" timeZoneBias="300"/>
      </p:ext>
    </p:extLst>
  </p:cm>
  <p:cm authorId="1" dt="2016-12-09T15:57:14.418" idx="5">
    <p:pos x="10" y="106"/>
    <p:text>Added HIMSS &amp;  AACH</p:text>
    <p:extLst>
      <p:ext uri="{C676402C-5697-4E1C-873F-D02D1690AC5C}">
        <p15:threadingInfo xmlns:p15="http://schemas.microsoft.com/office/powerpoint/2012/main" timeZoneBias="300">
          <p15:parentCm authorId="1" idx="4"/>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12-09T15:28:42.588" idx="2">
    <p:pos x="2181" y="1944"/>
    <p:text>Delete WP, changed picv</p:text>
    <p:extLst>
      <p:ext uri="{C676402C-5697-4E1C-873F-D02D1690AC5C}">
        <p15:threadingInfo xmlns:p15="http://schemas.microsoft.com/office/powerpoint/2012/main" timeZoneBias="300"/>
      </p:ext>
    </p:extLst>
  </p:cm>
  <p:cm authorId="1" dt="2016-12-10T09:26:51.823" idx="6">
    <p:pos x="2181" y="2040"/>
    <p:text>Delete WP</p:text>
    <p:extLst>
      <p:ext uri="{C676402C-5697-4E1C-873F-D02D1690AC5C}">
        <p15:threadingInfo xmlns:p15="http://schemas.microsoft.com/office/powerpoint/2012/main" timeZoneBias="300">
          <p15:parentCm authorId="1"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5"/>
          </a:xfrm>
          <a:prstGeom prst="rect">
            <a:avLst/>
          </a:prstGeom>
        </p:spPr>
        <p:txBody>
          <a:bodyPr vert="horz" lIns="94226" tIns="47113" rIns="94226" bIns="47113"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5"/>
          </a:xfrm>
          <a:prstGeom prst="rect">
            <a:avLst/>
          </a:prstGeom>
        </p:spPr>
        <p:txBody>
          <a:bodyPr vert="horz" lIns="94226" tIns="47113" rIns="94226" bIns="47113" rtlCol="0"/>
          <a:lstStyle>
            <a:lvl1pPr algn="r">
              <a:defRPr sz="1200"/>
            </a:lvl1pPr>
          </a:lstStyle>
          <a:p>
            <a:fld id="{3CC3E3F2-CFAC-4B96-93BE-C4FCEE529209}" type="datetimeFigureOut">
              <a:rPr lang="en-US" smtClean="0"/>
              <a:pPr/>
              <a:t>12/16/2016</a:t>
            </a:fld>
            <a:endParaRPr lang="en-US"/>
          </a:p>
        </p:txBody>
      </p:sp>
      <p:sp>
        <p:nvSpPr>
          <p:cNvPr id="4" name="Footer Placeholder 3"/>
          <p:cNvSpPr>
            <a:spLocks noGrp="1"/>
          </p:cNvSpPr>
          <p:nvPr>
            <p:ph type="ftr" sz="quarter" idx="2"/>
          </p:nvPr>
        </p:nvSpPr>
        <p:spPr>
          <a:xfrm>
            <a:off x="1" y="8917423"/>
            <a:ext cx="3077739" cy="471053"/>
          </a:xfrm>
          <a:prstGeom prst="rect">
            <a:avLst/>
          </a:prstGeom>
        </p:spPr>
        <p:txBody>
          <a:bodyPr vert="horz" lIns="94226" tIns="47113" rIns="94226" bIns="47113"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6" tIns="47113" rIns="94226" bIns="47113" rtlCol="0" anchor="b"/>
          <a:lstStyle>
            <a:lvl1pPr algn="r">
              <a:defRPr sz="1200"/>
            </a:lvl1pPr>
          </a:lstStyle>
          <a:p>
            <a:fld id="{BDE3D88D-38BE-4ED4-9CE3-096BF9489740}" type="slidenum">
              <a:rPr lang="en-US" smtClean="0"/>
              <a:pPr/>
              <a:t>‹#›</a:t>
            </a:fld>
            <a:endParaRPr lang="en-US"/>
          </a:p>
        </p:txBody>
      </p:sp>
    </p:spTree>
    <p:extLst>
      <p:ext uri="{BB962C8B-B14F-4D97-AF65-F5344CB8AC3E}">
        <p14:creationId xmlns:p14="http://schemas.microsoft.com/office/powerpoint/2010/main" val="2172574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5"/>
          </a:xfrm>
          <a:prstGeom prst="rect">
            <a:avLst/>
          </a:prstGeom>
        </p:spPr>
        <p:txBody>
          <a:bodyPr vert="horz" lIns="94226" tIns="47113" rIns="94226" bIns="47113" rtlCol="0"/>
          <a:lstStyle>
            <a:lvl1pPr algn="l">
              <a:defRPr sz="1200"/>
            </a:lvl1pPr>
          </a:lstStyle>
          <a:p>
            <a:endParaRPr lang="en-US"/>
          </a:p>
        </p:txBody>
      </p:sp>
      <p:sp>
        <p:nvSpPr>
          <p:cNvPr id="3" name="Date Placeholder 2"/>
          <p:cNvSpPr>
            <a:spLocks noGrp="1"/>
          </p:cNvSpPr>
          <p:nvPr>
            <p:ph type="dt" idx="1"/>
          </p:nvPr>
        </p:nvSpPr>
        <p:spPr>
          <a:xfrm>
            <a:off x="4023093" y="0"/>
            <a:ext cx="3077739" cy="471055"/>
          </a:xfrm>
          <a:prstGeom prst="rect">
            <a:avLst/>
          </a:prstGeom>
        </p:spPr>
        <p:txBody>
          <a:bodyPr vert="horz" lIns="94226" tIns="47113" rIns="94226" bIns="47113" rtlCol="0"/>
          <a:lstStyle>
            <a:lvl1pPr algn="r">
              <a:defRPr sz="1200"/>
            </a:lvl1pPr>
          </a:lstStyle>
          <a:p>
            <a:fld id="{4E7B5FCC-9116-4EB0-82EE-240C31BE59BE}" type="datetimeFigureOut">
              <a:rPr lang="en-US" smtClean="0"/>
              <a:pPr/>
              <a:t>12/15/2016</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6" tIns="47113" rIns="94226" bIns="47113" rtlCol="0" anchor="ctr"/>
          <a:lstStyle/>
          <a:p>
            <a:endParaRPr lang="en-US"/>
          </a:p>
        </p:txBody>
      </p:sp>
      <p:sp>
        <p:nvSpPr>
          <p:cNvPr id="5" name="Notes Placeholder 4"/>
          <p:cNvSpPr>
            <a:spLocks noGrp="1"/>
          </p:cNvSpPr>
          <p:nvPr>
            <p:ph type="body" sz="quarter" idx="3"/>
          </p:nvPr>
        </p:nvSpPr>
        <p:spPr>
          <a:xfrm>
            <a:off x="710249" y="4518204"/>
            <a:ext cx="5681979" cy="3696712"/>
          </a:xfrm>
          <a:prstGeom prst="rect">
            <a:avLst/>
          </a:prstGeom>
        </p:spPr>
        <p:txBody>
          <a:bodyPr vert="horz" lIns="94226" tIns="47113" rIns="94226"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3"/>
          </a:xfrm>
          <a:prstGeom prst="rect">
            <a:avLst/>
          </a:prstGeom>
        </p:spPr>
        <p:txBody>
          <a:bodyPr vert="horz" lIns="94226" tIns="47113" rIns="94226" bIns="47113"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6" tIns="47113" rIns="94226" bIns="47113" rtlCol="0" anchor="b"/>
          <a:lstStyle>
            <a:lvl1pPr algn="r">
              <a:defRPr sz="1200"/>
            </a:lvl1pPr>
          </a:lstStyle>
          <a:p>
            <a:fld id="{F981F8ED-CEC2-4A76-85B5-D62B57BD95D5}" type="slidenum">
              <a:rPr lang="en-US" smtClean="0"/>
              <a:pPr/>
              <a:t>‹#›</a:t>
            </a:fld>
            <a:endParaRPr lang="en-US"/>
          </a:p>
        </p:txBody>
      </p:sp>
    </p:spTree>
    <p:extLst>
      <p:ext uri="{BB962C8B-B14F-4D97-AF65-F5344CB8AC3E}">
        <p14:creationId xmlns:p14="http://schemas.microsoft.com/office/powerpoint/2010/main" val="57575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a:t>
            </a:r>
            <a:r>
              <a:rPr lang="en-US" baseline="0" dirty="0"/>
              <a:t> into </a:t>
            </a:r>
            <a:r>
              <a:rPr lang="en-US" baseline="0" dirty="0" err="1"/>
              <a:t>webex</a:t>
            </a:r>
            <a:r>
              <a:rPr lang="en-US" baseline="0" dirty="0"/>
              <a:t> and call at 8:40am</a:t>
            </a:r>
          </a:p>
          <a:p>
            <a:r>
              <a:rPr lang="en-US" baseline="0" dirty="0"/>
              <a:t>Meet Bonnie Karfeld and Jeanne Cestone</a:t>
            </a:r>
          </a:p>
          <a:p>
            <a:r>
              <a:rPr lang="en-US" baseline="0" dirty="0"/>
              <a:t>Review details</a:t>
            </a:r>
          </a:p>
          <a:p>
            <a:endParaRPr lang="en-US" baseline="0" dirty="0"/>
          </a:p>
          <a:p>
            <a:r>
              <a:rPr lang="en-US" baseline="0" dirty="0"/>
              <a:t>Will start at 9am – session will be recorded</a:t>
            </a:r>
          </a:p>
          <a:p>
            <a:r>
              <a:rPr lang="en-US" baseline="0" dirty="0"/>
              <a:t>Michelle will drive </a:t>
            </a:r>
            <a:r>
              <a:rPr lang="en-US" baseline="0" dirty="0" err="1"/>
              <a:t>ppts</a:t>
            </a:r>
            <a:endParaRPr lang="en-US" dirty="0"/>
          </a:p>
        </p:txBody>
      </p:sp>
      <p:sp>
        <p:nvSpPr>
          <p:cNvPr id="4" name="Slide Number Placeholder 3"/>
          <p:cNvSpPr>
            <a:spLocks noGrp="1"/>
          </p:cNvSpPr>
          <p:nvPr>
            <p:ph type="sldNum" sz="quarter" idx="10"/>
          </p:nvPr>
        </p:nvSpPr>
        <p:spPr/>
        <p:txBody>
          <a:bodyPr/>
          <a:lstStyle/>
          <a:p>
            <a:fld id="{64F7451A-AD78-4AF8-AE7F-DA2CD9E18D6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3004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6000069" cy="3696712"/>
          </a:xfrm>
        </p:spPr>
        <p:txBody>
          <a:bodyPr/>
          <a:lstStyle/>
          <a:p>
            <a:r>
              <a:rPr lang="en-US" sz="1300" b="1" dirty="0"/>
              <a:t>When I interviewed my current neurologist to vet him for my team, he said I know about treatments and drugs for populations, and I know nothing about you. My job is to learn about you. You are an experiment of one.</a:t>
            </a:r>
          </a:p>
          <a:p>
            <a:endParaRPr lang="en-US" sz="1300" b="1" dirty="0"/>
          </a:p>
          <a:p>
            <a:r>
              <a:rPr lang="en-US" sz="1300" b="1" dirty="0"/>
              <a:t>Many patient advocates say give me my damn data.  I believe that people own the data about themselves. But what data?  I know as a clinician that health data is drinking dirty water from a firehose.  As a patient, what data do I want? Mostly I want my health data to include my health goals – progress as slowly as possible, taking nothing to interfere with my pathological optimism.  Then I want to know who is going to what, when.  Did it work?  In real time. I want that to be communicated whenever there is a new team member or new setting. </a:t>
            </a:r>
            <a:r>
              <a:rPr lang="en-US" sz="1300" dirty="0"/>
              <a:t>Outcomes – falling, playing the sax</a:t>
            </a:r>
            <a:endParaRPr lang="en-US" sz="1300" b="1" dirty="0"/>
          </a:p>
          <a:p>
            <a:endParaRPr lang="en-US" sz="1300" b="1" dirty="0"/>
          </a:p>
          <a:p>
            <a:r>
              <a:rPr lang="en-US" sz="1300" b="1" dirty="0"/>
              <a:t>ONE among many – So if people make decisions about their health, why don’t we track the effect of outcomes of those decisions so we better understand the impact of those decisions. Cycle of decision making</a:t>
            </a:r>
          </a:p>
          <a:p>
            <a:pPr lvl="1"/>
            <a:r>
              <a:rPr lang="en-US" sz="1300" b="1" dirty="0"/>
              <a:t>Communities</a:t>
            </a:r>
          </a:p>
          <a:p>
            <a:pPr lvl="1"/>
            <a:r>
              <a:rPr lang="en-US" sz="1300" b="1" dirty="0"/>
              <a:t>Professionals</a:t>
            </a:r>
          </a:p>
          <a:p>
            <a:pPr lvl="1"/>
            <a:r>
              <a:rPr lang="en-US" sz="1300" b="1" dirty="0"/>
              <a:t>Lay people</a:t>
            </a:r>
          </a:p>
          <a:p>
            <a:endParaRPr lang="en-US" sz="1300" b="1" dirty="0"/>
          </a:p>
          <a:p>
            <a:r>
              <a:rPr lang="en-US" sz="1300" i="1" dirty="0"/>
              <a:t>Michelle:  I noticed you use the word “informed” decision making – people also refer for the need for “shared” decision-making?  Are they the same to you – and if not, how are they different?</a:t>
            </a:r>
          </a:p>
          <a:p>
            <a:pPr lvl="1"/>
            <a:endParaRPr lang="en-US" sz="1300" b="1"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B83C040F-775A-45F9-AB35-E72BB7B0AB73}" type="slidenum">
              <a:rPr lang="en-US" smtClean="0"/>
              <a:t>10</a:t>
            </a:fld>
            <a:endParaRPr lang="en-US" dirty="0"/>
          </a:p>
        </p:txBody>
      </p:sp>
    </p:spTree>
    <p:extLst>
      <p:ext uri="{BB962C8B-B14F-4D97-AF65-F5344CB8AC3E}">
        <p14:creationId xmlns:p14="http://schemas.microsoft.com/office/powerpoint/2010/main" val="129251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Michelle:  Danny, I am so impressed with your engagement in various venues to bring the voice of the clinician and patient.  Share with us some of your current work that you are doing in the healthcare community.</a:t>
            </a:r>
          </a:p>
          <a:p>
            <a:endParaRPr lang="en-US" sz="1300" b="1" dirty="0"/>
          </a:p>
          <a:p>
            <a:r>
              <a:rPr lang="en-US" sz="1300" b="1" dirty="0"/>
              <a:t>I’m an extrovert and a joiner. I participate in many communities representing the voice of patients, caregivers, clinicians. Even if you are an introvert, I encourage you to become active in at least one community group: place of worship, club, neighborhood, association…  Opportunity to hear what matters to people outside of your work life and better link your professional passion and personal values to community</a:t>
            </a:r>
          </a:p>
        </p:txBody>
      </p:sp>
      <p:sp>
        <p:nvSpPr>
          <p:cNvPr id="4" name="Slide Number Placeholder 3"/>
          <p:cNvSpPr>
            <a:spLocks noGrp="1"/>
          </p:cNvSpPr>
          <p:nvPr>
            <p:ph type="sldNum" sz="quarter" idx="10"/>
          </p:nvPr>
        </p:nvSpPr>
        <p:spPr/>
        <p:txBody>
          <a:bodyPr/>
          <a:lstStyle/>
          <a:p>
            <a:fld id="{F981F8ED-CEC2-4A76-85B5-D62B57BD95D5}" type="slidenum">
              <a:rPr lang="en-US" smtClean="0"/>
              <a:pPr/>
              <a:t>11</a:t>
            </a:fld>
            <a:endParaRPr lang="en-US"/>
          </a:p>
        </p:txBody>
      </p:sp>
    </p:spTree>
    <p:extLst>
      <p:ext uri="{BB962C8B-B14F-4D97-AF65-F5344CB8AC3E}">
        <p14:creationId xmlns:p14="http://schemas.microsoft.com/office/powerpoint/2010/main" val="290872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Pat Rioux for building the bridge for me to Michelle and Elsevier!</a:t>
            </a:r>
          </a:p>
          <a:p>
            <a:r>
              <a:rPr lang="en-US" dirty="0"/>
              <a:t>In summary: three main points</a:t>
            </a:r>
          </a:p>
          <a:p>
            <a:pPr marL="299626" indent="-299626">
              <a:buAutoNum type="arabicPeriod"/>
            </a:pPr>
            <a:r>
              <a:rPr lang="en-US" dirty="0"/>
              <a:t>Health is a team sport – everyone has value and a role</a:t>
            </a:r>
          </a:p>
          <a:p>
            <a:pPr marL="299626" indent="-299626">
              <a:buAutoNum type="arabicPeriod"/>
            </a:pPr>
            <a:r>
              <a:rPr lang="en-US" dirty="0"/>
              <a:t>I focus on transitions – the risks and opportunities are in the cracks between team members</a:t>
            </a:r>
          </a:p>
          <a:p>
            <a:pPr marL="299626" indent="-299626">
              <a:buAutoNum type="arabicPeriod"/>
            </a:pPr>
            <a:r>
              <a:rPr lang="en-US" dirty="0"/>
              <a:t>Evidence – what works – is a moving target</a:t>
            </a:r>
            <a:r>
              <a:rPr lang="en-US" baseline="0" dirty="0"/>
              <a:t> – </a:t>
            </a:r>
            <a:r>
              <a:rPr lang="en-US" dirty="0"/>
              <a:t>evolving, changing. Change is tough</a:t>
            </a:r>
          </a:p>
          <a:p>
            <a:pPr marL="299626" indent="-299626">
              <a:buAutoNum type="arabicPeriod"/>
            </a:pPr>
            <a:endParaRPr lang="en-US" dirty="0"/>
          </a:p>
          <a:p>
            <a:r>
              <a:rPr lang="en-US" i="1" dirty="0"/>
              <a:t>Michelle – thank-you so much for sharing with us on this Special Edition of Hot Topics. I want to give a special shout out to the CR&amp;W Council who worked on finding ways to engage with patients and learn what matters most.</a:t>
            </a:r>
          </a:p>
          <a:p>
            <a:endParaRPr lang="en-US" i="1" dirty="0"/>
          </a:p>
          <a:p>
            <a:r>
              <a:rPr lang="en-US" i="1" dirty="0"/>
              <a:t> And now I will open it up for Q &amp;A  (time check) – reminder that you must hit *6 to unmute.</a:t>
            </a:r>
          </a:p>
        </p:txBody>
      </p:sp>
      <p:sp>
        <p:nvSpPr>
          <p:cNvPr id="4" name="Slide Number Placeholder 3"/>
          <p:cNvSpPr>
            <a:spLocks noGrp="1"/>
          </p:cNvSpPr>
          <p:nvPr>
            <p:ph type="sldNum" sz="quarter" idx="10"/>
          </p:nvPr>
        </p:nvSpPr>
        <p:spPr/>
        <p:txBody>
          <a:bodyPr/>
          <a:lstStyle/>
          <a:p>
            <a:fld id="{64F7451A-AD78-4AF8-AE7F-DA2CD9E18D63}" type="slidenum">
              <a:rPr lang="en-US" smtClean="0"/>
              <a:t>12</a:t>
            </a:fld>
            <a:endParaRPr lang="en-US"/>
          </a:p>
        </p:txBody>
      </p:sp>
    </p:spTree>
    <p:extLst>
      <p:ext uri="{BB962C8B-B14F-4D97-AF65-F5344CB8AC3E}">
        <p14:creationId xmlns:p14="http://schemas.microsoft.com/office/powerpoint/2010/main" val="293237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Michelle: Good Morning everyone and welcome to a Special Edition of Hot</a:t>
            </a:r>
            <a:r>
              <a:rPr lang="en-US" i="1" baseline="0" dirty="0"/>
              <a:t> Topics!</a:t>
            </a:r>
          </a:p>
          <a:p>
            <a:endParaRPr lang="en-US" i="1" baseline="0" dirty="0"/>
          </a:p>
          <a:p>
            <a:r>
              <a:rPr lang="en-US" i="1" baseline="0" dirty="0"/>
              <a:t>The purpose of this hot topics is to share some relevant and honest discussion on some “hot topics in healthcare” from a real time patient and clinician, Danny Van Leeuwen.  </a:t>
            </a:r>
            <a:r>
              <a:rPr lang="en-US" i="1" dirty="0"/>
              <a:t>(Welcome Danny </a:t>
            </a:r>
            <a:r>
              <a:rPr lang="en-US" dirty="0"/>
              <a:t>– </a:t>
            </a:r>
            <a:r>
              <a:rPr lang="en-US" b="1" dirty="0"/>
              <a:t>Danny Thank-you) </a:t>
            </a:r>
            <a:r>
              <a:rPr lang="en-US" dirty="0">
                <a:sym typeface="Wingdings" panose="05000000000000000000" pitchFamily="2" charset="2"/>
              </a:rPr>
              <a:t></a:t>
            </a:r>
            <a:endParaRPr lang="en-US" baseline="0" dirty="0"/>
          </a:p>
          <a:p>
            <a:endParaRPr lang="en-US" dirty="0"/>
          </a:p>
          <a:p>
            <a:r>
              <a:rPr lang="en-US" i="1" baseline="0" dirty="0"/>
              <a:t>If you remember a few things</a:t>
            </a:r>
            <a:r>
              <a:rPr lang="en-US" i="1" dirty="0"/>
              <a:t> from this mornings session</a:t>
            </a:r>
          </a:p>
          <a:p>
            <a:pPr marL="224720" indent="-224720">
              <a:buFont typeface="Arial" panose="020B0604020202020204" pitchFamily="34" charset="0"/>
              <a:buChar char="•"/>
            </a:pPr>
            <a:r>
              <a:rPr lang="en-US" i="1" baseline="0" dirty="0"/>
              <a:t>Significance</a:t>
            </a:r>
            <a:r>
              <a:rPr lang="en-US" i="1" dirty="0"/>
              <a:t> of transitions of care for patients</a:t>
            </a:r>
          </a:p>
          <a:p>
            <a:pPr marL="224720" indent="-224720">
              <a:buFont typeface="Arial" panose="020B0604020202020204" pitchFamily="34" charset="0"/>
              <a:buChar char="•"/>
            </a:pPr>
            <a:r>
              <a:rPr lang="en-US" i="1" baseline="0" dirty="0"/>
              <a:t>The</a:t>
            </a:r>
            <a:r>
              <a:rPr lang="en-US" i="1" dirty="0"/>
              <a:t> importance of team-based care – which includes the patient and family!</a:t>
            </a:r>
          </a:p>
          <a:p>
            <a:pPr marL="224720" indent="-224720">
              <a:buFont typeface="Arial" panose="020B0604020202020204" pitchFamily="34" charset="0"/>
              <a:buChar char="•"/>
            </a:pPr>
            <a:r>
              <a:rPr lang="en-US" i="1" dirty="0"/>
              <a:t>The evolving world of research and evidence-based care</a:t>
            </a:r>
          </a:p>
          <a:p>
            <a:pPr marL="224720" indent="-224720">
              <a:buFont typeface="Arial" panose="020B0604020202020204" pitchFamily="34" charset="0"/>
              <a:buChar char="•"/>
            </a:pPr>
            <a:endParaRPr lang="en-US" i="1" dirty="0"/>
          </a:p>
          <a:p>
            <a:r>
              <a:rPr lang="en-US" i="1" dirty="0"/>
              <a:t>The agenda of our presentation this morning is my introduction of Danny.  Danny will share with  us his experiences as a patient, care giver, clinician and contributor to the healthcare community in an interview format.  We will leave 20 min for Q &amp; A.</a:t>
            </a:r>
          </a:p>
          <a:p>
            <a:pPr marL="224720" indent="-224720">
              <a:buFont typeface="Arial" panose="020B0604020202020204" pitchFamily="34" charset="0"/>
              <a:buChar char="•"/>
            </a:pPr>
            <a:endParaRPr lang="en-US" dirty="0"/>
          </a:p>
          <a:p>
            <a:endParaRPr lang="en-US" dirty="0"/>
          </a:p>
          <a:p>
            <a:pPr marL="224720" indent="-224720">
              <a:buFont typeface="Arial" panose="020B0604020202020204" pitchFamily="34" charset="0"/>
              <a:buChar char="•"/>
            </a:pPr>
            <a:endParaRPr lang="en-US" baseline="0" dirty="0"/>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981F8ED-CEC2-4A76-85B5-D62B57BD95D5}" type="slidenum">
              <a:rPr lang="en-US" smtClean="0"/>
              <a:pPr/>
              <a:t>2</a:t>
            </a:fld>
            <a:endParaRPr lang="en-US"/>
          </a:p>
        </p:txBody>
      </p:sp>
    </p:spTree>
    <p:extLst>
      <p:ext uri="{BB962C8B-B14F-4D97-AF65-F5344CB8AC3E}">
        <p14:creationId xmlns:p14="http://schemas.microsoft.com/office/powerpoint/2010/main" val="391081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Michelle:  Well Danny, first let me welcome you to the House of Elsevier Clinical Solutions.  The audience of today’s special edition of  Hot Topics are the many talented and smart individuals that work behind the scenes in multiple ways to support the various products and services we bring to the point of need for clinicians, students and patients.</a:t>
            </a:r>
          </a:p>
          <a:p>
            <a:endParaRPr lang="en-US" i="1" dirty="0"/>
          </a:p>
        </p:txBody>
      </p:sp>
      <p:sp>
        <p:nvSpPr>
          <p:cNvPr id="4" name="Slide Number Placeholder 3"/>
          <p:cNvSpPr>
            <a:spLocks noGrp="1"/>
          </p:cNvSpPr>
          <p:nvPr>
            <p:ph type="sldNum" sz="quarter" idx="10"/>
          </p:nvPr>
        </p:nvSpPr>
        <p:spPr/>
        <p:txBody>
          <a:bodyPr/>
          <a:lstStyle/>
          <a:p>
            <a:fld id="{8CBBFFC0-FEE6-4A12-A138-3AD404D8F493}" type="slidenum">
              <a:rPr lang="en-US" smtClean="0"/>
              <a:pPr/>
              <a:t>3</a:t>
            </a:fld>
            <a:endParaRPr lang="en-US" dirty="0"/>
          </a:p>
        </p:txBody>
      </p:sp>
    </p:spTree>
    <p:extLst>
      <p:ext uri="{BB962C8B-B14F-4D97-AF65-F5344CB8AC3E}">
        <p14:creationId xmlns:p14="http://schemas.microsoft.com/office/powerpoint/2010/main" val="181207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Michelle:  At the end of the day, our  focus is on improving patient outcomes.  </a:t>
            </a:r>
          </a:p>
          <a:p>
            <a:endParaRPr lang="en-US" i="1" dirty="0"/>
          </a:p>
          <a:p>
            <a:r>
              <a:rPr lang="en-US" i="1" dirty="0"/>
              <a:t>To accomplish that we know it is also important to instill the voice of the patient in all that we do at Elsevier Clinical Solutions.</a:t>
            </a:r>
          </a:p>
          <a:p>
            <a:endParaRPr lang="en-US" i="1" dirty="0"/>
          </a:p>
          <a:p>
            <a:r>
              <a:rPr lang="en-US" i="1" dirty="0"/>
              <a:t>Which is how you got to us today!  </a:t>
            </a:r>
          </a:p>
        </p:txBody>
      </p:sp>
      <p:sp>
        <p:nvSpPr>
          <p:cNvPr id="4" name="Slide Number Placeholder 3"/>
          <p:cNvSpPr>
            <a:spLocks noGrp="1"/>
          </p:cNvSpPr>
          <p:nvPr>
            <p:ph type="sldNum" sz="quarter" idx="10"/>
          </p:nvPr>
        </p:nvSpPr>
        <p:spPr/>
        <p:txBody>
          <a:bodyPr/>
          <a:lstStyle/>
          <a:p>
            <a:fld id="{F981F8ED-CEC2-4A76-85B5-D62B57BD95D5}" type="slidenum">
              <a:rPr lang="en-US" smtClean="0"/>
              <a:pPr/>
              <a:t>4</a:t>
            </a:fld>
            <a:endParaRPr lang="en-US"/>
          </a:p>
        </p:txBody>
      </p:sp>
    </p:spTree>
    <p:extLst>
      <p:ext uri="{BB962C8B-B14F-4D97-AF65-F5344CB8AC3E}">
        <p14:creationId xmlns:p14="http://schemas.microsoft.com/office/powerpoint/2010/main" val="215319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Michelle:  So Danny, I have so enjoyed getting to know you and the many hats you where in healthcare.  Please introduce yourself</a:t>
            </a:r>
            <a:r>
              <a:rPr lang="en-US" i="1" baseline="0" dirty="0"/>
              <a:t> to my Elsevier Clinical Solution Colleagues!</a:t>
            </a:r>
          </a:p>
          <a:p>
            <a:endParaRPr lang="en-US" i="1" dirty="0"/>
          </a:p>
          <a:p>
            <a:r>
              <a:rPr lang="en-US" b="1" baseline="0" dirty="0"/>
              <a:t>Danny:</a:t>
            </a:r>
          </a:p>
          <a:p>
            <a:pPr marL="224720" indent="-224720">
              <a:buFont typeface="Arial" panose="020B0604020202020204" pitchFamily="34" charset="0"/>
              <a:buChar char="•"/>
            </a:pPr>
            <a:r>
              <a:rPr lang="en-US" b="1" dirty="0"/>
              <a:t>Many hats </a:t>
            </a:r>
            <a:r>
              <a:rPr lang="en-US" b="1" dirty="0">
                <a:sym typeface="Wingdings" panose="05000000000000000000" pitchFamily="2" charset="2"/>
              </a:rPr>
              <a:t> - highlights a few</a:t>
            </a:r>
          </a:p>
          <a:p>
            <a:pPr marL="224720" indent="-224720">
              <a:buFont typeface="Arial" panose="020B0604020202020204" pitchFamily="34" charset="0"/>
              <a:buChar char="•"/>
            </a:pPr>
            <a:r>
              <a:rPr lang="en-US" b="1" baseline="0" dirty="0">
                <a:sym typeface="Wingdings" panose="05000000000000000000" pitchFamily="2" charset="2"/>
              </a:rPr>
              <a:t>Storyteller</a:t>
            </a:r>
            <a:r>
              <a:rPr lang="en-US" b="1" dirty="0">
                <a:sym typeface="Wingdings" panose="05000000000000000000" pitchFamily="2" charset="2"/>
              </a:rPr>
              <a:t> (as you will hear)</a:t>
            </a:r>
          </a:p>
          <a:p>
            <a:pPr marL="224720" indent="-224720">
              <a:buFont typeface="Arial" panose="020B0604020202020204" pitchFamily="34" charset="0"/>
              <a:buChar char="•"/>
            </a:pPr>
            <a:r>
              <a:rPr lang="en-US" b="1" baseline="0" dirty="0">
                <a:sym typeface="Wingdings" panose="05000000000000000000" pitchFamily="2" charset="2"/>
              </a:rPr>
              <a:t>Integrated</a:t>
            </a:r>
            <a:r>
              <a:rPr lang="en-US" b="1" dirty="0">
                <a:sym typeface="Wingdings" panose="05000000000000000000" pitchFamily="2" charset="2"/>
              </a:rPr>
              <a:t> – it is a gift because “I can wear them all at once”</a:t>
            </a:r>
            <a:endParaRPr lang="en-US" b="1" baseline="0" dirty="0"/>
          </a:p>
          <a:p>
            <a:endParaRPr lang="en-US" i="1" baseline="0" dirty="0"/>
          </a:p>
          <a:p>
            <a:endParaRPr lang="en-US" dirty="0"/>
          </a:p>
        </p:txBody>
      </p:sp>
      <p:sp>
        <p:nvSpPr>
          <p:cNvPr id="4" name="Slide Number Placeholder 3"/>
          <p:cNvSpPr>
            <a:spLocks noGrp="1"/>
          </p:cNvSpPr>
          <p:nvPr>
            <p:ph type="sldNum" sz="quarter" idx="10"/>
          </p:nvPr>
        </p:nvSpPr>
        <p:spPr/>
        <p:txBody>
          <a:bodyPr/>
          <a:lstStyle/>
          <a:p>
            <a:fld id="{B83C040F-775A-45F9-AB35-E72BB7B0AB73}" type="slidenum">
              <a:rPr lang="en-US" smtClean="0"/>
              <a:t>5</a:t>
            </a:fld>
            <a:endParaRPr lang="en-US" dirty="0"/>
          </a:p>
        </p:txBody>
      </p:sp>
    </p:spTree>
    <p:extLst>
      <p:ext uri="{BB962C8B-B14F-4D97-AF65-F5344CB8AC3E}">
        <p14:creationId xmlns:p14="http://schemas.microsoft.com/office/powerpoint/2010/main" val="234956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Michelle – Danny, let’s start with your hats as patient and care partner</a:t>
            </a:r>
          </a:p>
          <a:p>
            <a:r>
              <a:rPr lang="en-US" sz="1300" b="1" dirty="0"/>
              <a:t>Multiple sclerosis is an autonomic immune disease that destroys the myelin sheath (coating of nerve cells).  You can have de-myelinated cells in the brain, spinal cord, or optic nerves.  I have it on all 3. Seriously annoying. Affects my strength, my breathing, my balance, dexterity, vision and other things I’d rather not share.  But I’m very lucky that I’m pathologically optimistic, have a great family, and my mind is sharp.</a:t>
            </a:r>
          </a:p>
          <a:p>
            <a:endParaRPr lang="en-US" sz="1300" b="1" dirty="0"/>
          </a:p>
          <a:p>
            <a:r>
              <a:rPr lang="en-US" sz="1300" b="1" dirty="0"/>
              <a:t>I was primary caregiver for grandmother, mother, and son during end-of-life journey. All very different.</a:t>
            </a:r>
          </a:p>
          <a:p>
            <a:r>
              <a:rPr lang="en-US" sz="1300" b="1" dirty="0"/>
              <a:t>Grandmother – 80, clinically depressed with Holocaust Survivor PTSD. She wanted us to end her life. Instead we brought her to live with us in a safe place. She was pretty unhappy. We provided 24/7 care</a:t>
            </a:r>
          </a:p>
          <a:p>
            <a:pPr defTabSz="1198504">
              <a:defRPr/>
            </a:pPr>
            <a:r>
              <a:rPr lang="en-US" sz="1300" b="1" dirty="0"/>
              <a:t>Mother -  87 pancreatic cancer. I’ve had a good life. Wanted no </a:t>
            </a:r>
            <a:r>
              <a:rPr lang="en-US" sz="1300" b="1" dirty="0" err="1"/>
              <a:t>tx</a:t>
            </a:r>
            <a:r>
              <a:rPr lang="en-US" sz="1300" b="1" dirty="0"/>
              <a:t>,  stay home. I’ve had enough. Lived on opposite coast. Family rotated traveling to her. Hired 24/7 care. Stopped eating and drinking. </a:t>
            </a:r>
          </a:p>
          <a:p>
            <a:pPr defTabSz="1198504">
              <a:defRPr/>
            </a:pPr>
            <a:r>
              <a:rPr lang="en-US" sz="1300" b="1" dirty="0"/>
              <a:t>Son – 26 melanoma – wasn’t born with a tattoo telling me how long I had to live. Whole family took care of him.</a:t>
            </a:r>
          </a:p>
          <a:p>
            <a:pPr defTabSz="1198504">
              <a:defRPr/>
            </a:pPr>
            <a:endParaRPr lang="en-US" sz="1300" b="1" dirty="0"/>
          </a:p>
          <a:p>
            <a:pPr defTabSz="1198504">
              <a:defRPr/>
            </a:pPr>
            <a:r>
              <a:rPr lang="en-US" sz="1300" i="1" dirty="0"/>
              <a:t>Michelle:  What a beautiful example of evidence-based practice! Best research, clinical expertise and patient value/goals.  (tie to Danny’s story)</a:t>
            </a:r>
          </a:p>
        </p:txBody>
      </p:sp>
      <p:sp>
        <p:nvSpPr>
          <p:cNvPr id="4" name="Slide Number Placeholder 3"/>
          <p:cNvSpPr>
            <a:spLocks noGrp="1"/>
          </p:cNvSpPr>
          <p:nvPr>
            <p:ph type="sldNum" sz="quarter" idx="10"/>
          </p:nvPr>
        </p:nvSpPr>
        <p:spPr/>
        <p:txBody>
          <a:bodyPr/>
          <a:lstStyle/>
          <a:p>
            <a:fld id="{B83C040F-775A-45F9-AB35-E72BB7B0AB73}" type="slidenum">
              <a:rPr lang="en-US" smtClean="0"/>
              <a:t>6</a:t>
            </a:fld>
            <a:endParaRPr lang="en-US" dirty="0"/>
          </a:p>
        </p:txBody>
      </p:sp>
    </p:spTree>
    <p:extLst>
      <p:ext uri="{BB962C8B-B14F-4D97-AF65-F5344CB8AC3E}">
        <p14:creationId xmlns:p14="http://schemas.microsoft.com/office/powerpoint/2010/main" val="154767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600" dirty="0"/>
              <a:t>Team based care: To understand and support each other</a:t>
            </a:r>
          </a:p>
          <a:p>
            <a:pPr rtl="0" fontAlgn="ctr"/>
            <a:r>
              <a:rPr lang="en-US" sz="1600" dirty="0"/>
              <a:t>To achieve the best outcomes</a:t>
            </a:r>
          </a:p>
          <a:p>
            <a:endParaRPr lang="en-US" dirty="0"/>
          </a:p>
          <a:p>
            <a:r>
              <a:rPr lang="en-US" dirty="0"/>
              <a:t>Team-Based Care – who is the team? Patients, caregivers, care partners, clinicians, direct care staff, support staff.  Last week</a:t>
            </a:r>
            <a:r>
              <a:rPr lang="en-US" baseline="0" dirty="0"/>
              <a:t> I needed a brain MRI. It could cost me $50 or $500 out-of-pocket depending on where I got it. After 8 calls and 10 emails I still couldn’t get an appointment at the cheaper place. When I spoke with the support person at the doctor’s office, she said, what a mess – let me try to solve this today and get back to you. 2 hours she called and had it all arranged. She is definitely on my team.  I have neuropathy – uncomfortable zaps down my limbs. Doctor wants to give me Neurontin. It would dull my brain. Instead I use acupuncture, massage and meditation.  I can live with it without Neurontin. Unfortunately, I’m the connector between members of my team. They couldn’t imagine talking to each other.</a:t>
            </a:r>
          </a:p>
          <a:p>
            <a:endParaRPr lang="en-US" baseline="0" dirty="0"/>
          </a:p>
          <a:p>
            <a:pPr rtl="0" fontAlgn="ctr"/>
            <a:r>
              <a:rPr lang="en-US" sz="1600" dirty="0"/>
              <a:t>To communicate effectively during transitions</a:t>
            </a:r>
          </a:p>
          <a:p>
            <a:pPr rtl="0" fontAlgn="ctr"/>
            <a:r>
              <a:rPr lang="en-US" sz="1600" dirty="0"/>
              <a:t>Never-ending transitions – internal and external to any setting. Communication is tough in the best of circumstances – Paneling story</a:t>
            </a:r>
          </a:p>
          <a:p>
            <a:pPr rtl="0" fontAlgn="ctr"/>
            <a:endParaRPr lang="en-US" sz="1600" dirty="0"/>
          </a:p>
          <a:p>
            <a:pPr rtl="0" fontAlgn="ctr"/>
            <a:r>
              <a:rPr lang="en-US" sz="1600" dirty="0"/>
              <a:t>To learn and share what works</a:t>
            </a:r>
          </a:p>
          <a:p>
            <a:endParaRPr lang="en-US" dirty="0"/>
          </a:p>
        </p:txBody>
      </p:sp>
      <p:sp>
        <p:nvSpPr>
          <p:cNvPr id="4" name="Slide Number Placeholder 3"/>
          <p:cNvSpPr>
            <a:spLocks noGrp="1"/>
          </p:cNvSpPr>
          <p:nvPr>
            <p:ph type="sldNum" sz="quarter" idx="10"/>
          </p:nvPr>
        </p:nvSpPr>
        <p:spPr/>
        <p:txBody>
          <a:bodyPr/>
          <a:lstStyle/>
          <a:p>
            <a:fld id="{F981F8ED-CEC2-4A76-85B5-D62B57BD95D5}" type="slidenum">
              <a:rPr lang="en-US" smtClean="0"/>
              <a:pPr/>
              <a:t>7</a:t>
            </a:fld>
            <a:endParaRPr lang="en-US"/>
          </a:p>
        </p:txBody>
      </p:sp>
    </p:spTree>
    <p:extLst>
      <p:ext uri="{BB962C8B-B14F-4D97-AF65-F5344CB8AC3E}">
        <p14:creationId xmlns:p14="http://schemas.microsoft.com/office/powerpoint/2010/main" val="365362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Michelle: So now tell us about your key perspectives as a clinician</a:t>
            </a:r>
          </a:p>
          <a:p>
            <a:r>
              <a:rPr lang="en-US" sz="1300" b="1" dirty="0"/>
              <a:t>Work with startups who have an idea about an app and then wonder how they can engage patients to use the app. Or a portal for that matter.  Frustrated with a MU goal of 10% using the portal.</a:t>
            </a:r>
          </a:p>
          <a:p>
            <a:r>
              <a:rPr lang="en-US" sz="1300" b="1" dirty="0"/>
              <a:t>Best technology is when a community, a group of clinicians, or a group of caregivers collaborate to solve a problem, then use technology to scale the solution.</a:t>
            </a:r>
          </a:p>
          <a:p>
            <a:r>
              <a:rPr lang="en-US" sz="1300" b="1" dirty="0"/>
              <a:t>A FL town had the highest rate of bicycle/pedestrian accidents in the nation. Community groups got together to identify the hot spots, the traffic flow challenges. Then a tech company built a portal video surveillance system with an analytic software to crunch the traffic data. Or a group of parents with children on the autism spectrum aging out of the support systems wanted to identify their children’s strengths and build on those strength. They support 350 families in their community.  They’ve automated the assessment algorithm and designed a series of supports to build on the learned strengths and sharing it nationally.</a:t>
            </a:r>
          </a:p>
          <a:p>
            <a:endParaRPr lang="en-US" sz="1300" b="1" dirty="0"/>
          </a:p>
          <a:p>
            <a:r>
              <a:rPr lang="en-US" sz="1300" b="1" dirty="0"/>
              <a:t>The challenge often with technology is that it doesn’t align with clinicians’ workflow or people’s life flow. Life flow: can I find it, can I afford it, can I remember it, can I get there. DO I have the time to learn and use it.</a:t>
            </a:r>
          </a:p>
          <a:p>
            <a:endParaRPr lang="en-US" sz="1300" b="1" dirty="0"/>
          </a:p>
          <a:p>
            <a:r>
              <a:rPr lang="en-US" sz="1300" i="1" dirty="0"/>
              <a:t>Michelle – shares </a:t>
            </a:r>
            <a:r>
              <a:rPr lang="en-US" sz="1300" i="1" dirty="0" err="1"/>
              <a:t>interprofessional</a:t>
            </a:r>
            <a:r>
              <a:rPr lang="en-US" sz="1300" i="1" dirty="0"/>
              <a:t> survey results (50% knowledgeable- connect)</a:t>
            </a:r>
          </a:p>
        </p:txBody>
      </p:sp>
      <p:sp>
        <p:nvSpPr>
          <p:cNvPr id="4" name="Slide Number Placeholder 3"/>
          <p:cNvSpPr>
            <a:spLocks noGrp="1"/>
          </p:cNvSpPr>
          <p:nvPr>
            <p:ph type="sldNum" sz="quarter" idx="10"/>
          </p:nvPr>
        </p:nvSpPr>
        <p:spPr/>
        <p:txBody>
          <a:bodyPr/>
          <a:lstStyle/>
          <a:p>
            <a:fld id="{F981F8ED-CEC2-4A76-85B5-D62B57BD95D5}" type="slidenum">
              <a:rPr lang="en-US" smtClean="0"/>
              <a:pPr/>
              <a:t>8</a:t>
            </a:fld>
            <a:endParaRPr lang="en-US"/>
          </a:p>
        </p:txBody>
      </p:sp>
    </p:spTree>
    <p:extLst>
      <p:ext uri="{BB962C8B-B14F-4D97-AF65-F5344CB8AC3E}">
        <p14:creationId xmlns:p14="http://schemas.microsoft.com/office/powerpoint/2010/main" val="82881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Evidence is part of learning what works for populations. Evidence needs to be available to people and their teams at the point of decision. It’s a different challenge when a clinician is present and when a clinician isn’t present. People make many health decisions without a medical expert. It’s only ink on paper if the word doesn’t get out. </a:t>
            </a:r>
          </a:p>
          <a:p>
            <a:endParaRPr lang="en-US" sz="1300" b="1" dirty="0"/>
          </a:p>
          <a:p>
            <a:pPr defTabSz="1198504">
              <a:defRPr/>
            </a:pPr>
            <a:r>
              <a:rPr lang="en-US" sz="1300" b="1" dirty="0"/>
              <a:t>Social networks, Place of worship, Water cooler, Dinner table</a:t>
            </a:r>
          </a:p>
          <a:p>
            <a:endParaRPr lang="en-US" sz="1300" b="1" dirty="0"/>
          </a:p>
          <a:p>
            <a:r>
              <a:rPr lang="en-US" sz="1300" b="1" dirty="0"/>
              <a:t>The challenge: evidence is about % and populations.  The best evidence is still uncertain.  How do we communicate that?</a:t>
            </a:r>
          </a:p>
          <a:p>
            <a:endParaRPr lang="en-US" sz="1300" b="1" dirty="0"/>
          </a:p>
          <a:p>
            <a:r>
              <a:rPr lang="en-US" sz="1300" b="1" dirty="0"/>
              <a:t>I learn more from what doesn’t work, than what does.  Just ask my wife. How do we communicate evidence that didn’t prove our point.  As an editor of the JHQ, we tried for 15 years to find a submission that didn’t prove something. Completely unsuccessful.</a:t>
            </a:r>
          </a:p>
          <a:p>
            <a:endParaRPr lang="en-US" sz="1300" b="1" dirty="0"/>
          </a:p>
          <a:p>
            <a:r>
              <a:rPr lang="en-US" sz="1300" b="1" dirty="0"/>
              <a:t>Only now with PCORI and AHRQ,  are studies being funded with non-medical interventions.  E.g. mindful meditation for reducing opioid use for chronic non-cancer pain.</a:t>
            </a:r>
          </a:p>
          <a:p>
            <a:endParaRPr lang="en-US" sz="1300" b="1" dirty="0"/>
          </a:p>
          <a:p>
            <a:endParaRPr lang="en-US" sz="1300" b="1" dirty="0"/>
          </a:p>
          <a:p>
            <a:r>
              <a:rPr lang="en-US" sz="1300" b="1" dirty="0"/>
              <a:t>Milken Institute Patient-Perspective Value Framework</a:t>
            </a:r>
          </a:p>
          <a:p>
            <a:r>
              <a:rPr lang="en-US" sz="1300" b="1" dirty="0"/>
              <a:t>What are the outcomes when health decisions are made, with or without decisions aids or clinical practice guidelines</a:t>
            </a:r>
          </a:p>
          <a:p>
            <a:r>
              <a:rPr lang="en-US" sz="1300" b="1" dirty="0"/>
              <a:t>PCORI</a:t>
            </a:r>
          </a:p>
          <a:p>
            <a:r>
              <a:rPr lang="en-US" sz="1300" b="1" dirty="0"/>
              <a:t>AHRQ PCORCDS-LN</a:t>
            </a:r>
          </a:p>
          <a:p>
            <a:endParaRPr lang="en-US" sz="1300" b="1" dirty="0"/>
          </a:p>
        </p:txBody>
      </p:sp>
      <p:sp>
        <p:nvSpPr>
          <p:cNvPr id="4" name="Slide Number Placeholder 3"/>
          <p:cNvSpPr>
            <a:spLocks noGrp="1"/>
          </p:cNvSpPr>
          <p:nvPr>
            <p:ph type="sldNum" sz="quarter" idx="10"/>
          </p:nvPr>
        </p:nvSpPr>
        <p:spPr/>
        <p:txBody>
          <a:bodyPr/>
          <a:lstStyle/>
          <a:p>
            <a:fld id="{B83C040F-775A-45F9-AB35-E72BB7B0AB73}" type="slidenum">
              <a:rPr lang="en-US" smtClean="0"/>
              <a:t>9</a:t>
            </a:fld>
            <a:endParaRPr lang="en-US" dirty="0"/>
          </a:p>
        </p:txBody>
      </p:sp>
    </p:spTree>
    <p:extLst>
      <p:ext uri="{BB962C8B-B14F-4D97-AF65-F5344CB8AC3E}">
        <p14:creationId xmlns:p14="http://schemas.microsoft.com/office/powerpoint/2010/main" val="3530866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378" y="283"/>
            <a:ext cx="9143242" cy="6857432"/>
          </a:xfrm>
          <a:prstGeom prst="rect">
            <a:avLst/>
          </a:prstGeom>
        </p:spPr>
      </p:pic>
      <p:pic>
        <p:nvPicPr>
          <p:cNvPr id="23" name="Picture 22" descr="orangebar.jpg"/>
          <p:cNvPicPr>
            <a:picLocks noChangeAspect="1"/>
          </p:cNvPicPr>
          <p:nvPr userDrawn="1"/>
        </p:nvPicPr>
        <p:blipFill>
          <a:blip r:embed="rId3" cstate="print"/>
          <a:stretch>
            <a:fillRect/>
          </a:stretch>
        </p:blipFill>
        <p:spPr>
          <a:xfrm>
            <a:off x="0" y="2674620"/>
            <a:ext cx="9144000" cy="1508760"/>
          </a:xfrm>
          <a:prstGeom prst="rect">
            <a:avLst/>
          </a:prstGeom>
        </p:spPr>
      </p:pic>
      <p:pic>
        <p:nvPicPr>
          <p:cNvPr id="24" name="Picture 23" descr="infoflow.png"/>
          <p:cNvPicPr>
            <a:picLocks noChangeAspect="1"/>
          </p:cNvPicPr>
          <p:nvPr userDrawn="1"/>
        </p:nvPicPr>
        <p:blipFill>
          <a:blip r:embed="rId4" cstate="print">
            <a:alphaModFix amt="60000"/>
          </a:blip>
          <a:stretch>
            <a:fillRect/>
          </a:stretch>
        </p:blipFill>
        <p:spPr>
          <a:xfrm>
            <a:off x="0" y="3183636"/>
            <a:ext cx="9144000" cy="999744"/>
          </a:xfrm>
          <a:prstGeom prst="rect">
            <a:avLst/>
          </a:prstGeom>
        </p:spPr>
      </p:pic>
      <p:sp>
        <p:nvSpPr>
          <p:cNvPr id="9" name="Text Placeholder 8"/>
          <p:cNvSpPr>
            <a:spLocks noGrp="1"/>
          </p:cNvSpPr>
          <p:nvPr>
            <p:ph type="body" sz="quarter" idx="13" hasCustomPrompt="1"/>
          </p:nvPr>
        </p:nvSpPr>
        <p:spPr>
          <a:xfrm>
            <a:off x="252412" y="3665542"/>
            <a:ext cx="3675062" cy="407987"/>
          </a:xfrm>
          <a:prstGeom prst="rect">
            <a:avLst/>
          </a:prstGeom>
        </p:spPr>
        <p:txBody>
          <a:bodyPr anchor="ctr">
            <a:normAutofit/>
          </a:bodyPr>
          <a:lstStyle>
            <a:lvl1pPr marL="0" indent="0">
              <a:buNone/>
              <a:defRPr sz="11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SUBTITLE OF PRESENTATION</a:t>
            </a:r>
          </a:p>
        </p:txBody>
      </p:sp>
      <p:sp>
        <p:nvSpPr>
          <p:cNvPr id="5" name="Text Placeholder 4"/>
          <p:cNvSpPr>
            <a:spLocks noGrp="1"/>
          </p:cNvSpPr>
          <p:nvPr>
            <p:ph type="body" sz="quarter" idx="14" hasCustomPrompt="1"/>
          </p:nvPr>
        </p:nvSpPr>
        <p:spPr>
          <a:xfrm>
            <a:off x="913947" y="4401798"/>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7" name="TextBox 6"/>
          <p:cNvSpPr txBox="1"/>
          <p:nvPr userDrawn="1"/>
        </p:nvSpPr>
        <p:spPr>
          <a:xfrm>
            <a:off x="252412" y="4400662"/>
            <a:ext cx="1094014" cy="215444"/>
          </a:xfrm>
          <a:prstGeom prst="rect">
            <a:avLst/>
          </a:prstGeom>
          <a:noFill/>
        </p:spPr>
        <p:txBody>
          <a:bodyPr wrap="square" rtlCol="0">
            <a:spAutoFit/>
          </a:bodyPr>
          <a:lstStyle/>
          <a:p>
            <a:r>
              <a:rPr lang="en-US" sz="800" dirty="0">
                <a:solidFill>
                  <a:srgbClr val="75787B"/>
                </a:solidFill>
                <a:latin typeface="Arial" panose="020B0604020202020204" pitchFamily="34" charset="0"/>
                <a:cs typeface="Arial" panose="020B0604020202020204" pitchFamily="34" charset="0"/>
              </a:rPr>
              <a:t>Presented By</a:t>
            </a:r>
          </a:p>
        </p:txBody>
      </p:sp>
      <p:sp>
        <p:nvSpPr>
          <p:cNvPr id="11" name="Text Placeholder 4"/>
          <p:cNvSpPr>
            <a:spLocks noGrp="1"/>
          </p:cNvSpPr>
          <p:nvPr>
            <p:ph type="body" sz="quarter" idx="15" hasCustomPrompt="1"/>
          </p:nvPr>
        </p:nvSpPr>
        <p:spPr>
          <a:xfrm>
            <a:off x="519341" y="4578690"/>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dirty="0"/>
              <a:t>XX_XX_XX</a:t>
            </a:r>
          </a:p>
        </p:txBody>
      </p:sp>
      <p:sp>
        <p:nvSpPr>
          <p:cNvPr id="12" name="TextBox 11"/>
          <p:cNvSpPr txBox="1"/>
          <p:nvPr userDrawn="1"/>
        </p:nvSpPr>
        <p:spPr>
          <a:xfrm>
            <a:off x="249691" y="4577554"/>
            <a:ext cx="1094014" cy="215444"/>
          </a:xfrm>
          <a:prstGeom prst="rect">
            <a:avLst/>
          </a:prstGeom>
          <a:noFill/>
        </p:spPr>
        <p:txBody>
          <a:bodyPr wrap="square" rtlCol="0">
            <a:spAutoFit/>
          </a:bodyPr>
          <a:lstStyle/>
          <a:p>
            <a:r>
              <a:rPr lang="en-US" sz="800" dirty="0">
                <a:solidFill>
                  <a:srgbClr val="75787B"/>
                </a:solidFill>
                <a:latin typeface="Arial" panose="020B0604020202020204" pitchFamily="34" charset="0"/>
                <a:cs typeface="Arial" panose="020B0604020202020204" pitchFamily="34" charset="0"/>
              </a:rPr>
              <a:t>Date</a:t>
            </a:r>
          </a:p>
        </p:txBody>
      </p:sp>
      <p:pic>
        <p:nvPicPr>
          <p:cNvPr id="21" name="Picture 20" descr="ELS_NS_Logo_2C_RGB.png"/>
          <p:cNvPicPr>
            <a:picLocks noChangeAspect="1"/>
          </p:cNvPicPr>
          <p:nvPr userDrawn="1"/>
        </p:nvPicPr>
        <p:blipFill>
          <a:blip r:embed="rId5" cstate="print"/>
          <a:stretch>
            <a:fillRect/>
          </a:stretch>
        </p:blipFill>
        <p:spPr>
          <a:xfrm>
            <a:off x="342954" y="345829"/>
            <a:ext cx="685800" cy="757502"/>
          </a:xfrm>
          <a:prstGeom prst="rect">
            <a:avLst/>
          </a:prstGeom>
        </p:spPr>
      </p:pic>
      <p:sp>
        <p:nvSpPr>
          <p:cNvPr id="2" name="Title 1"/>
          <p:cNvSpPr>
            <a:spLocks noGrp="1"/>
          </p:cNvSpPr>
          <p:nvPr>
            <p:ph type="ctrTitle" hasCustomPrompt="1"/>
          </p:nvPr>
        </p:nvSpPr>
        <p:spPr>
          <a:xfrm>
            <a:off x="244928" y="2910351"/>
            <a:ext cx="7772400" cy="722764"/>
          </a:xfrm>
        </p:spPr>
        <p:txBody>
          <a:bodyPr anchor="t">
            <a:noAutofit/>
          </a:bodyPr>
          <a:lstStyle>
            <a:lvl1pPr algn="l">
              <a:defRPr sz="2600" b="1"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Cover Slide Title</a:t>
            </a:r>
            <a:br>
              <a:rPr lang="en-US" dirty="0"/>
            </a:br>
            <a:r>
              <a:rPr lang="en-US" dirty="0"/>
              <a:t>Second Line If Necessary</a:t>
            </a:r>
          </a:p>
        </p:txBody>
      </p:sp>
    </p:spTree>
    <p:extLst>
      <p:ext uri="{BB962C8B-B14F-4D97-AF65-F5344CB8AC3E}">
        <p14:creationId xmlns:p14="http://schemas.microsoft.com/office/powerpoint/2010/main" val="320013663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uthor 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93788" y="1804309"/>
            <a:ext cx="5543776" cy="3224891"/>
          </a:xfrm>
          <a:prstGeom prst="rect">
            <a:avLst/>
          </a:prstGeom>
        </p:spPr>
        <p:txBody>
          <a:bodyPr>
            <a:normAutofit/>
          </a:bodyPr>
          <a:lstStyle>
            <a:lvl1pPr marL="0" indent="0">
              <a:buFontTx/>
              <a:buNone/>
              <a:defRPr sz="2600" b="0" i="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pPr/>
              <a:t>‹#›</a:t>
            </a:fld>
            <a:endParaRPr lang="en-US" dirty="0"/>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6" name="Text Placeholder 13"/>
          <p:cNvSpPr>
            <a:spLocks noGrp="1"/>
          </p:cNvSpPr>
          <p:nvPr>
            <p:ph type="body" sz="quarter" idx="11" hasCustomPrompt="1"/>
          </p:nvPr>
        </p:nvSpPr>
        <p:spPr>
          <a:xfrm>
            <a:off x="1093788" y="1240517"/>
            <a:ext cx="7429500" cy="285750"/>
          </a:xfrm>
        </p:spPr>
        <p:txBody>
          <a:bodyPr>
            <a:noAutofit/>
          </a:bodyPr>
          <a:lstStyle>
            <a:lvl1pPr marL="0" indent="0">
              <a:buNone/>
              <a:defRPr sz="1400" b="0" baseline="0">
                <a:solidFill>
                  <a:srgbClr val="007398"/>
                </a:solidFill>
                <a:latin typeface="Arial" panose="020B0604020202020204" pitchFamily="34" charset="0"/>
                <a:cs typeface="Arial" panose="020B0604020202020204" pitchFamily="34" charset="0"/>
              </a:defRPr>
            </a:lvl1pPr>
          </a:lstStyle>
          <a:p>
            <a:pPr lvl="0"/>
            <a:r>
              <a:rPr lang="en-US" dirty="0"/>
              <a:t>Subtitle of Slide</a:t>
            </a:r>
          </a:p>
        </p:txBody>
      </p:sp>
      <p:sp>
        <p:nvSpPr>
          <p:cNvPr id="7" name="Text Placeholder 13"/>
          <p:cNvSpPr>
            <a:spLocks noGrp="1"/>
          </p:cNvSpPr>
          <p:nvPr>
            <p:ph type="body" sz="quarter" idx="12" hasCustomPrompt="1"/>
          </p:nvPr>
        </p:nvSpPr>
        <p:spPr>
          <a:xfrm>
            <a:off x="1093788" y="5132159"/>
            <a:ext cx="7429500" cy="285750"/>
          </a:xfrm>
        </p:spPr>
        <p:txBody>
          <a:bodyPr>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US" dirty="0"/>
              <a:t>Author Name</a:t>
            </a:r>
          </a:p>
        </p:txBody>
      </p:sp>
      <p:sp>
        <p:nvSpPr>
          <p:cNvPr id="8" name="Text Placeholder 13"/>
          <p:cNvSpPr>
            <a:spLocks noGrp="1"/>
          </p:cNvSpPr>
          <p:nvPr>
            <p:ph type="body" sz="quarter" idx="13"/>
          </p:nvPr>
        </p:nvSpPr>
        <p:spPr>
          <a:xfrm>
            <a:off x="1093788" y="5352143"/>
            <a:ext cx="7429500" cy="285750"/>
          </a:xfrm>
        </p:spPr>
        <p:txBody>
          <a:bodyPr>
            <a:noAutofit/>
          </a:bodyPr>
          <a:lstStyle>
            <a:lvl1pPr marL="0" indent="0">
              <a:buNone/>
              <a:defRPr sz="1200" b="0" baseline="0">
                <a:solidFill>
                  <a:srgbClr val="75787B"/>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75514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Full Page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5894615"/>
            <a:ext cx="7429500" cy="759278"/>
          </a:xfrm>
          <a:prstGeom prst="rect">
            <a:avLst/>
          </a:prstGeom>
        </p:spPr>
        <p:txBody>
          <a:bodyPr>
            <a:normAutofit/>
          </a:bodyPr>
          <a:lstStyle>
            <a:lvl1pPr>
              <a:defRPr sz="1200" b="0">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pPr/>
              <a:t>‹#›</a:t>
            </a:fld>
            <a:endParaRPr lang="en-US" dirty="0"/>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4" name="Picture Placeholder 3"/>
          <p:cNvSpPr>
            <a:spLocks noGrp="1"/>
          </p:cNvSpPr>
          <p:nvPr>
            <p:ph type="pic" sz="quarter" idx="11"/>
          </p:nvPr>
        </p:nvSpPr>
        <p:spPr>
          <a:xfrm>
            <a:off x="0" y="1445079"/>
            <a:ext cx="9144000" cy="4278085"/>
          </a:xfr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918826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_w/ CPMRC logo &amp; page #">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234439"/>
            <a:ext cx="8229600" cy="4572000"/>
          </a:xfr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Arial" pitchFamily="34" charset="0"/>
                <a:cs typeface="Arial" pitchFamily="34" charset="0"/>
              </a:defRPr>
            </a:lvl4pPr>
            <a:lvl5pPr>
              <a:defRPr>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4" name="Slide Number Placeholder 18"/>
          <p:cNvSpPr txBox="1">
            <a:spLocks/>
          </p:cNvSpPr>
          <p:nvPr userDrawn="1"/>
        </p:nvSpPr>
        <p:spPr>
          <a:xfrm>
            <a:off x="4114800" y="6351588"/>
            <a:ext cx="914400" cy="228600"/>
          </a:xfrm>
          <a:prstGeom prst="rect">
            <a:avLst/>
          </a:prstGeom>
        </p:spPr>
        <p:txBody>
          <a:bodyPr/>
          <a:lstStyle>
            <a:lvl1pPr algn="ctr">
              <a:defRPr sz="1200">
                <a:solidFill>
                  <a:prstClr val="black">
                    <a:tint val="75000"/>
                  </a:prstClr>
                </a:solidFill>
                <a:latin typeface="+mn-lt"/>
              </a:defRPr>
            </a:lvl1pPr>
          </a:lstStyle>
          <a:p>
            <a:pPr>
              <a:defRPr/>
            </a:pPr>
            <a:endParaRPr lang="en-US" dirty="0"/>
          </a:p>
        </p:txBody>
      </p:sp>
    </p:spTree>
    <p:extLst>
      <p:ext uri="{BB962C8B-B14F-4D97-AF65-F5344CB8AC3E}">
        <p14:creationId xmlns:p14="http://schemas.microsoft.com/office/powerpoint/2010/main" val="325809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616" cy="6870462"/>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05621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descr="140324_el_ppt_layout_illus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9"/>
            <a:ext cx="9144000" cy="6870462"/>
          </a:xfrm>
          <a:prstGeom prst="rect">
            <a:avLst/>
          </a:prstGeom>
        </p:spPr>
      </p:pic>
      <p:sp>
        <p:nvSpPr>
          <p:cNvPr id="14" name="Picture Placeholder 2"/>
          <p:cNvSpPr>
            <a:spLocks noGrp="1"/>
          </p:cNvSpPr>
          <p:nvPr>
            <p:ph type="pic" idx="12" hasCustomPrompt="1"/>
          </p:nvPr>
        </p:nvSpPr>
        <p:spPr>
          <a:xfrm>
            <a:off x="4822825" y="5551714"/>
            <a:ext cx="3912178" cy="49447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5"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854751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6"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7"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1" name="Picture 10"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3198502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4" name="Picture Placeholder 2"/>
          <p:cNvSpPr>
            <a:spLocks noGrp="1"/>
          </p:cNvSpPr>
          <p:nvPr>
            <p:ph type="pic" idx="12" hasCustomPrompt="1"/>
          </p:nvPr>
        </p:nvSpPr>
        <p:spPr>
          <a:xfrm>
            <a:off x="4822825" y="5527524"/>
            <a:ext cx="3912178" cy="51866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7"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8"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5" name="Picture 14"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2036231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4" name="Picture 3" descr="Illust_Cover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9" y="0"/>
            <a:ext cx="9156940" cy="6885638"/>
          </a:xfrm>
          <a:prstGeom prst="rect">
            <a:avLst/>
          </a:prstGeom>
        </p:spPr>
      </p:pic>
      <p:sp>
        <p:nvSpPr>
          <p:cNvPr id="3" name="Subtitle 2"/>
          <p:cNvSpPr>
            <a:spLocks noGrp="1"/>
          </p:cNvSpPr>
          <p:nvPr>
            <p:ph type="subTitle" idx="1" hasCustomPrompt="1"/>
          </p:nvPr>
        </p:nvSpPr>
        <p:spPr>
          <a:xfrm>
            <a:off x="3149208" y="2882348"/>
            <a:ext cx="5485393" cy="827935"/>
          </a:xfrm>
          <a:prstGeom prst="rect">
            <a:avLst/>
          </a:prstGeom>
          <a:ln>
            <a:noFill/>
          </a:ln>
        </p:spPr>
        <p:txBody>
          <a:bodyPr anchor="ctr"/>
          <a:lstStyle>
            <a:lvl1pPr marL="0" indent="0" algn="l">
              <a:lnSpc>
                <a:spcPct val="6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pic>
        <p:nvPicPr>
          <p:cNvPr id="12" name="Picture 11"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6" name="Text Placeholder 5"/>
          <p:cNvSpPr>
            <a:spLocks noGrp="1"/>
          </p:cNvSpPr>
          <p:nvPr>
            <p:ph type="body" sz="quarter" idx="11" hasCustomPrompt="1"/>
          </p:nvPr>
        </p:nvSpPr>
        <p:spPr>
          <a:xfrm>
            <a:off x="3149208" y="3740100"/>
            <a:ext cx="5472113" cy="374700"/>
          </a:xfrm>
          <a:prstGeom prst="rect">
            <a:avLst/>
          </a:prstGeom>
        </p:spPr>
        <p:txBody>
          <a:bodyPr vert="horz"/>
          <a:lstStyle>
            <a:lvl1pPr marL="0" indent="0">
              <a:buNone/>
              <a:defRPr sz="1800">
                <a:solidFill>
                  <a:srgbClr val="FFFFFF"/>
                </a:solidFill>
              </a:defRPr>
            </a:lvl1pPr>
          </a:lstStyle>
          <a:p>
            <a:pPr lvl="0"/>
            <a:r>
              <a:rPr lang="en-US" dirty="0"/>
              <a:t>Subtitle of Presentation</a:t>
            </a:r>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1713806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descr="placeholder-vector.png"/>
          <p:cNvPicPr>
            <a:picLocks noChangeAspect="1"/>
          </p:cNvPicPr>
          <p:nvPr userDrawn="1"/>
        </p:nvPicPr>
        <p:blipFill>
          <a:blip r:embed="rId2"/>
          <a:stretch>
            <a:fillRect/>
          </a:stretch>
        </p:blipFill>
        <p:spPr>
          <a:xfrm>
            <a:off x="-12939" y="0"/>
            <a:ext cx="3202147" cy="6858000"/>
          </a:xfrm>
          <a:prstGeom prst="rect">
            <a:avLst/>
          </a:prstGeom>
        </p:spPr>
      </p:pic>
      <p:sp>
        <p:nvSpPr>
          <p:cNvPr id="8" name="Rectangle 7"/>
          <p:cNvSpPr/>
          <p:nvPr userDrawn="1"/>
        </p:nvSpPr>
        <p:spPr>
          <a:xfrm>
            <a:off x="3189208" y="2698749"/>
            <a:ext cx="5954792" cy="1492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2" name="Picture 11"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4285230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2" name="Picture 11" descr="Illust_Cover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9" y="0"/>
            <a:ext cx="9156940" cy="6885638"/>
          </a:xfrm>
          <a:prstGeom prst="rect">
            <a:avLst/>
          </a:prstGeom>
        </p:spPr>
      </p:pic>
      <p:pic>
        <p:nvPicPr>
          <p:cNvPr id="16" name="Picture 1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Subtitle 2"/>
          <p:cNvSpPr>
            <a:spLocks noGrp="1"/>
          </p:cNvSpPr>
          <p:nvPr>
            <p:ph type="subTitle" idx="1" hasCustomPrompt="1"/>
          </p:nvPr>
        </p:nvSpPr>
        <p:spPr>
          <a:xfrm>
            <a:off x="3144069" y="2971286"/>
            <a:ext cx="5596363" cy="971627"/>
          </a:xfrm>
          <a:prstGeom prst="rect">
            <a:avLst/>
          </a:prstGeom>
          <a:ln>
            <a:noFill/>
          </a:ln>
        </p:spPr>
        <p:txBody>
          <a:bodyPr anchor="ctr"/>
          <a:lstStyle>
            <a:lvl1pPr marL="0" indent="0" algn="l">
              <a:lnSpc>
                <a:spcPct val="7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78121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378" y="283"/>
            <a:ext cx="9143242" cy="6857432"/>
          </a:xfrm>
          <a:prstGeom prst="rect">
            <a:avLst/>
          </a:prstGeom>
        </p:spPr>
      </p:pic>
      <p:pic>
        <p:nvPicPr>
          <p:cNvPr id="16" name="Picture 15" descr="orangebar.jpg"/>
          <p:cNvPicPr>
            <a:picLocks noChangeAspect="1"/>
          </p:cNvPicPr>
          <p:nvPr userDrawn="1"/>
        </p:nvPicPr>
        <p:blipFill>
          <a:blip r:embed="rId3" cstate="print"/>
          <a:stretch>
            <a:fillRect/>
          </a:stretch>
        </p:blipFill>
        <p:spPr>
          <a:xfrm>
            <a:off x="0" y="2674620"/>
            <a:ext cx="9144000" cy="1508760"/>
          </a:xfrm>
          <a:prstGeom prst="rect">
            <a:avLst/>
          </a:prstGeom>
        </p:spPr>
      </p:pic>
      <p:sp>
        <p:nvSpPr>
          <p:cNvPr id="2" name="Title 1"/>
          <p:cNvSpPr>
            <a:spLocks noGrp="1"/>
          </p:cNvSpPr>
          <p:nvPr>
            <p:ph type="ctrTitle" hasCustomPrompt="1"/>
          </p:nvPr>
        </p:nvSpPr>
        <p:spPr>
          <a:xfrm>
            <a:off x="244928" y="2910351"/>
            <a:ext cx="7772400" cy="722764"/>
          </a:xfrm>
        </p:spPr>
        <p:txBody>
          <a:bodyPr anchor="t">
            <a:noAutofit/>
          </a:bodyPr>
          <a:lstStyle>
            <a:lvl1pPr algn="l">
              <a:defRPr sz="2600" b="1"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Cover Slide Title</a:t>
            </a:r>
            <a:br>
              <a:rPr lang="en-US" dirty="0"/>
            </a:br>
            <a:r>
              <a:rPr lang="en-US" dirty="0"/>
              <a:t>Second Line If Necessary</a:t>
            </a:r>
          </a:p>
        </p:txBody>
      </p:sp>
      <p:sp>
        <p:nvSpPr>
          <p:cNvPr id="9" name="Text Placeholder 8"/>
          <p:cNvSpPr>
            <a:spLocks noGrp="1"/>
          </p:cNvSpPr>
          <p:nvPr>
            <p:ph type="body" sz="quarter" idx="13" hasCustomPrompt="1"/>
          </p:nvPr>
        </p:nvSpPr>
        <p:spPr>
          <a:xfrm>
            <a:off x="252412" y="3665542"/>
            <a:ext cx="3675062" cy="407987"/>
          </a:xfrm>
          <a:prstGeom prst="rect">
            <a:avLst/>
          </a:prstGeom>
        </p:spPr>
        <p:txBody>
          <a:bodyPr anchor="ctr">
            <a:normAutofit/>
          </a:bodyPr>
          <a:lstStyle>
            <a:lvl1pPr marL="0" indent="0">
              <a:buNone/>
              <a:defRPr sz="11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SUBTITLE OF PRESENTATION</a:t>
            </a:r>
          </a:p>
        </p:txBody>
      </p:sp>
      <p:sp>
        <p:nvSpPr>
          <p:cNvPr id="4" name="Picture Placeholder 3"/>
          <p:cNvSpPr>
            <a:spLocks noGrp="1"/>
          </p:cNvSpPr>
          <p:nvPr>
            <p:ph type="pic" sz="quarter" idx="16" hasCustomPrompt="1"/>
          </p:nvPr>
        </p:nvSpPr>
        <p:spPr>
          <a:xfrm>
            <a:off x="6834188" y="642938"/>
            <a:ext cx="1093787" cy="301625"/>
          </a:xfrm>
          <a:prstGeom prst="rect">
            <a:avLst/>
          </a:prstGeom>
        </p:spPr>
        <p:txBody>
          <a:bodyPr anchor="ctr">
            <a:noAutofit/>
          </a:bodyPr>
          <a:lstStyle>
            <a:lvl1pPr marL="0" indent="0">
              <a:buNone/>
              <a:defRPr sz="900">
                <a:latin typeface="Arial" panose="020B0604020202020204" pitchFamily="34" charset="0"/>
                <a:cs typeface="Arial" panose="020B0604020202020204" pitchFamily="34" charset="0"/>
              </a:defRPr>
            </a:lvl1pPr>
          </a:lstStyle>
          <a:p>
            <a:r>
              <a:rPr lang="en-US" dirty="0"/>
              <a:t>Click to Insert Logo</a:t>
            </a:r>
            <a:br>
              <a:rPr lang="en-US" dirty="0"/>
            </a:br>
            <a:r>
              <a:rPr lang="en-US" dirty="0"/>
              <a:t>(Adjust as needed)</a:t>
            </a:r>
          </a:p>
        </p:txBody>
      </p:sp>
      <p:sp>
        <p:nvSpPr>
          <p:cNvPr id="10" name="Text Placeholder 4"/>
          <p:cNvSpPr>
            <a:spLocks noGrp="1"/>
          </p:cNvSpPr>
          <p:nvPr>
            <p:ph type="body" sz="quarter" idx="14" hasCustomPrompt="1"/>
          </p:nvPr>
        </p:nvSpPr>
        <p:spPr>
          <a:xfrm>
            <a:off x="1379311" y="5953013"/>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11" name="TextBox 10"/>
          <p:cNvSpPr txBox="1"/>
          <p:nvPr userDrawn="1"/>
        </p:nvSpPr>
        <p:spPr>
          <a:xfrm>
            <a:off x="717776" y="5951877"/>
            <a:ext cx="1094014" cy="215444"/>
          </a:xfrm>
          <a:prstGeom prst="rect">
            <a:avLst/>
          </a:prstGeom>
          <a:noFill/>
        </p:spPr>
        <p:txBody>
          <a:bodyPr wrap="square" rtlCol="0">
            <a:spAutoFit/>
          </a:bodyPr>
          <a:lstStyle/>
          <a:p>
            <a:r>
              <a:rPr lang="en-US" sz="800" dirty="0">
                <a:solidFill>
                  <a:srgbClr val="75787B"/>
                </a:solidFill>
                <a:latin typeface="Arial" panose="020B0604020202020204" pitchFamily="34" charset="0"/>
                <a:cs typeface="Arial" panose="020B0604020202020204" pitchFamily="34" charset="0"/>
              </a:rPr>
              <a:t>Presented By</a:t>
            </a:r>
          </a:p>
        </p:txBody>
      </p:sp>
      <p:sp>
        <p:nvSpPr>
          <p:cNvPr id="12" name="Text Placeholder 4"/>
          <p:cNvSpPr>
            <a:spLocks noGrp="1"/>
          </p:cNvSpPr>
          <p:nvPr>
            <p:ph type="body" sz="quarter" idx="15" hasCustomPrompt="1"/>
          </p:nvPr>
        </p:nvSpPr>
        <p:spPr>
          <a:xfrm>
            <a:off x="984705" y="6129905"/>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dirty="0"/>
              <a:t>XX_XX_XX</a:t>
            </a:r>
          </a:p>
        </p:txBody>
      </p:sp>
      <p:sp>
        <p:nvSpPr>
          <p:cNvPr id="13" name="TextBox 12"/>
          <p:cNvSpPr txBox="1"/>
          <p:nvPr userDrawn="1"/>
        </p:nvSpPr>
        <p:spPr>
          <a:xfrm>
            <a:off x="715055" y="6128769"/>
            <a:ext cx="1094014" cy="215444"/>
          </a:xfrm>
          <a:prstGeom prst="rect">
            <a:avLst/>
          </a:prstGeom>
          <a:noFill/>
        </p:spPr>
        <p:txBody>
          <a:bodyPr wrap="square" rtlCol="0">
            <a:spAutoFit/>
          </a:bodyPr>
          <a:lstStyle/>
          <a:p>
            <a:r>
              <a:rPr lang="en-US" sz="800" dirty="0">
                <a:solidFill>
                  <a:srgbClr val="75787B"/>
                </a:solidFill>
                <a:latin typeface="Arial" panose="020B0604020202020204" pitchFamily="34" charset="0"/>
                <a:cs typeface="Arial" panose="020B0604020202020204" pitchFamily="34" charset="0"/>
              </a:rPr>
              <a:t>Date</a:t>
            </a:r>
          </a:p>
        </p:txBody>
      </p:sp>
      <p:pic>
        <p:nvPicPr>
          <p:cNvPr id="14" name="Picture 13" descr="ELS_NS_Logo_2C_RGB.png"/>
          <p:cNvPicPr>
            <a:picLocks noChangeAspect="1"/>
          </p:cNvPicPr>
          <p:nvPr userDrawn="1"/>
        </p:nvPicPr>
        <p:blipFill>
          <a:blip r:embed="rId4" cstate="print"/>
          <a:stretch>
            <a:fillRect/>
          </a:stretch>
        </p:blipFill>
        <p:spPr>
          <a:xfrm>
            <a:off x="8114164" y="349006"/>
            <a:ext cx="685800" cy="757503"/>
          </a:xfrm>
          <a:prstGeom prst="rect">
            <a:avLst/>
          </a:prstGeom>
        </p:spPr>
      </p:pic>
    </p:spTree>
    <p:extLst>
      <p:ext uri="{BB962C8B-B14F-4D97-AF65-F5344CB8AC3E}">
        <p14:creationId xmlns:p14="http://schemas.microsoft.com/office/powerpoint/2010/main" val="3563467440"/>
      </p:ext>
    </p:extLst>
  </p:cSld>
  <p:clrMapOvr>
    <a:masterClrMapping/>
  </p:clrMapOvr>
  <p:extLst mod="1">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6">
    <p:spTree>
      <p:nvGrpSpPr>
        <p:cNvPr id="1" name=""/>
        <p:cNvGrpSpPr/>
        <p:nvPr/>
      </p:nvGrpSpPr>
      <p:grpSpPr>
        <a:xfrm>
          <a:off x="0" y="0"/>
          <a:ext cx="0" cy="0"/>
          <a:chOff x="0" y="0"/>
          <a:chExt cx="0" cy="0"/>
        </a:xfrm>
      </p:grpSpPr>
      <p:pic>
        <p:nvPicPr>
          <p:cNvPr id="10" name="Picture 9" descr="placeholder-vector.png"/>
          <p:cNvPicPr>
            <a:picLocks noChangeAspect="1"/>
          </p:cNvPicPr>
          <p:nvPr userDrawn="1"/>
        </p:nvPicPr>
        <p:blipFill>
          <a:blip r:embed="rId2"/>
          <a:stretch>
            <a:fillRect/>
          </a:stretch>
        </p:blipFill>
        <p:spPr>
          <a:xfrm>
            <a:off x="-12939" y="0"/>
            <a:ext cx="3202147" cy="6858000"/>
          </a:xfrm>
          <a:prstGeom prst="rect">
            <a:avLst/>
          </a:prstGeom>
        </p:spPr>
      </p:pic>
      <p:sp>
        <p:nvSpPr>
          <p:cNvPr id="11" name="Rectangle 10"/>
          <p:cNvSpPr/>
          <p:nvPr userDrawn="1"/>
        </p:nvSpPr>
        <p:spPr>
          <a:xfrm>
            <a:off x="3189208" y="2698749"/>
            <a:ext cx="5954792" cy="1492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6" name="Picture 1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610486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233129"/>
            <a:ext cx="9144608" cy="6637866"/>
          </a:xfrm>
          <a:prstGeom prst="rect">
            <a:avLst/>
          </a:prstGeom>
        </p:spPr>
      </p:pic>
      <p:pic>
        <p:nvPicPr>
          <p:cNvPr id="7" name="Picture 6"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2" name="Text Placeholder 11"/>
          <p:cNvSpPr>
            <a:spLocks noGrp="1"/>
          </p:cNvSpPr>
          <p:nvPr>
            <p:ph type="body" sz="quarter" idx="13" hasCustomPrompt="1"/>
          </p:nvPr>
        </p:nvSpPr>
        <p:spPr>
          <a:xfrm>
            <a:off x="300039" y="157526"/>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
        <p:nvSpPr>
          <p:cNvPr id="14" name="Text Placeholder 13"/>
          <p:cNvSpPr>
            <a:spLocks noGrp="1"/>
          </p:cNvSpPr>
          <p:nvPr>
            <p:ph type="body" sz="quarter" idx="14" hasCustomPrompt="1"/>
          </p:nvPr>
        </p:nvSpPr>
        <p:spPr>
          <a:xfrm>
            <a:off x="300039" y="1282537"/>
            <a:ext cx="6738218" cy="322555"/>
          </a:xfrm>
          <a:prstGeom prst="rect">
            <a:avLst/>
          </a:prstGeom>
        </p:spPr>
        <p:txBody>
          <a:bodyPr vert="horz"/>
          <a:lstStyle>
            <a:lvl1pPr>
              <a:buNone/>
              <a:defRPr sz="1600">
                <a:solidFill>
                  <a:srgbClr val="53565A"/>
                </a:solidFill>
              </a:defRPr>
            </a:lvl1pPr>
          </a:lstStyle>
          <a:p>
            <a:pPr lvl="0"/>
            <a:r>
              <a:rPr lang="en-US" dirty="0"/>
              <a:t>Subtitle of Presentation</a:t>
            </a:r>
          </a:p>
        </p:txBody>
      </p:sp>
    </p:spTree>
    <p:extLst>
      <p:ext uri="{BB962C8B-B14F-4D97-AF65-F5344CB8AC3E}">
        <p14:creationId xmlns:p14="http://schemas.microsoft.com/office/powerpoint/2010/main" val="1749331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2" name="Text Placeholder 11"/>
          <p:cNvSpPr>
            <a:spLocks noGrp="1"/>
          </p:cNvSpPr>
          <p:nvPr>
            <p:ph type="body" sz="quarter" idx="13" hasCustomPrompt="1"/>
          </p:nvPr>
        </p:nvSpPr>
        <p:spPr>
          <a:xfrm>
            <a:off x="300039" y="157526"/>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
        <p:nvSpPr>
          <p:cNvPr id="14" name="Text Placeholder 13"/>
          <p:cNvSpPr>
            <a:spLocks noGrp="1"/>
          </p:cNvSpPr>
          <p:nvPr>
            <p:ph type="body" sz="quarter" idx="14" hasCustomPrompt="1"/>
          </p:nvPr>
        </p:nvSpPr>
        <p:spPr>
          <a:xfrm>
            <a:off x="300039" y="1282537"/>
            <a:ext cx="6738218" cy="322555"/>
          </a:xfrm>
          <a:prstGeom prst="rect">
            <a:avLst/>
          </a:prstGeom>
        </p:spPr>
        <p:txBody>
          <a:bodyPr vert="horz"/>
          <a:lstStyle>
            <a:lvl1pPr>
              <a:buNone/>
              <a:defRPr sz="1600">
                <a:solidFill>
                  <a:srgbClr val="53565A"/>
                </a:solidFill>
              </a:defRPr>
            </a:lvl1pPr>
          </a:lstStyle>
          <a:p>
            <a:pPr lvl="0"/>
            <a:r>
              <a:rPr lang="en-US" dirty="0"/>
              <a:t>Subtitle of Presentation</a:t>
            </a:r>
          </a:p>
        </p:txBody>
      </p:sp>
      <p:pic>
        <p:nvPicPr>
          <p:cNvPr id="8" name="Picture 7" descr="placeholder-horizontal.png"/>
          <p:cNvPicPr>
            <a:picLocks noChangeAspect="1"/>
          </p:cNvPicPr>
          <p:nvPr userDrawn="1"/>
        </p:nvPicPr>
        <p:blipFill>
          <a:blip r:embed="rId3"/>
          <a:stretch>
            <a:fillRect/>
          </a:stretch>
        </p:blipFill>
        <p:spPr>
          <a:xfrm>
            <a:off x="-608" y="1768138"/>
            <a:ext cx="9144000" cy="4133088"/>
          </a:xfrm>
          <a:prstGeom prst="rect">
            <a:avLst/>
          </a:prstGeom>
        </p:spPr>
      </p:pic>
    </p:spTree>
    <p:extLst>
      <p:ext uri="{BB962C8B-B14F-4D97-AF65-F5344CB8AC3E}">
        <p14:creationId xmlns:p14="http://schemas.microsoft.com/office/powerpoint/2010/main" val="181951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291497"/>
            <a:ext cx="9144608" cy="6566503"/>
          </a:xfrm>
          <a:prstGeom prst="rect">
            <a:avLst/>
          </a:prstGeom>
        </p:spPr>
      </p:pic>
      <p:pic>
        <p:nvPicPr>
          <p:cNvPr id="11" name="Picture 10"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0"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Tree>
    <p:extLst>
      <p:ext uri="{BB962C8B-B14F-4D97-AF65-F5344CB8AC3E}">
        <p14:creationId xmlns:p14="http://schemas.microsoft.com/office/powerpoint/2010/main" val="1174533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2" name="Picture 11" descr="placeholder-horizontal.png"/>
          <p:cNvPicPr>
            <a:picLocks noChangeAspect="1"/>
          </p:cNvPicPr>
          <p:nvPr userDrawn="1"/>
        </p:nvPicPr>
        <p:blipFill>
          <a:blip r:embed="rId3"/>
          <a:stretch>
            <a:fillRect/>
          </a:stretch>
        </p:blipFill>
        <p:spPr>
          <a:xfrm>
            <a:off x="-608" y="1828387"/>
            <a:ext cx="9144000" cy="3928946"/>
          </a:xfrm>
          <a:prstGeom prst="rect">
            <a:avLst/>
          </a:prstGeom>
        </p:spPr>
      </p:pic>
      <p:sp>
        <p:nvSpPr>
          <p:cNvPr id="16"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17"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Tree>
    <p:extLst>
      <p:ext uri="{BB962C8B-B14F-4D97-AF65-F5344CB8AC3E}">
        <p14:creationId xmlns:p14="http://schemas.microsoft.com/office/powerpoint/2010/main" val="2514775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Picture 6"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320681"/>
            <a:ext cx="9144608" cy="6637866"/>
          </a:xfrm>
          <a:prstGeom prst="rect">
            <a:avLst/>
          </a:prstGeom>
        </p:spPr>
      </p:pic>
      <p:pic>
        <p:nvPicPr>
          <p:cNvPr id="8" name="Picture 7"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443402" y="374493"/>
            <a:ext cx="6878044" cy="541526"/>
          </a:xfrm>
          <a:prstGeom prst="rect">
            <a:avLst/>
          </a:prstGeom>
        </p:spPr>
        <p:txBody>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9" name="Text Placeholder 6"/>
          <p:cNvSpPr>
            <a:spLocks noGrp="1"/>
          </p:cNvSpPr>
          <p:nvPr>
            <p:ph type="body" sz="quarter" idx="10" hasCustomPrompt="1"/>
          </p:nvPr>
        </p:nvSpPr>
        <p:spPr>
          <a:xfrm>
            <a:off x="347587"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1" name="Text Placeholder 10"/>
          <p:cNvSpPr>
            <a:spLocks noGrp="1"/>
          </p:cNvSpPr>
          <p:nvPr>
            <p:ph type="body" sz="quarter" idx="12" hasCustomPrompt="1"/>
          </p:nvPr>
        </p:nvSpPr>
        <p:spPr>
          <a:xfrm>
            <a:off x="443402" y="1039813"/>
            <a:ext cx="6329930" cy="701901"/>
          </a:xfrm>
          <a:prstGeom prst="rect">
            <a:avLst/>
          </a:prstGeom>
        </p:spPr>
        <p:txBody>
          <a:bodyPr vert="horz"/>
          <a:lstStyle>
            <a:lvl1pPr marL="0" indent="0">
              <a:buNone/>
              <a:defRPr sz="1400">
                <a:solidFill>
                  <a:srgbClr val="53565A"/>
                </a:solidFill>
              </a:defRPr>
            </a:lvl1pPr>
          </a:lstStyle>
          <a:p>
            <a:pPr>
              <a:lnSpc>
                <a:spcPct val="100000"/>
              </a:lnSpc>
            </a:pPr>
            <a:r>
              <a:rPr lang="en-US" sz="1600" dirty="0">
                <a:solidFill>
                  <a:schemeClr val="tx2"/>
                </a:solidFill>
              </a:rPr>
              <a:t>Subtitle of slide and or description of presentation</a:t>
            </a:r>
            <a:br>
              <a:rPr lang="en-US" sz="1600" dirty="0">
                <a:solidFill>
                  <a:schemeClr val="tx2"/>
                </a:solidFill>
              </a:rPr>
            </a:br>
            <a:r>
              <a:rPr lang="en-US" sz="1600" baseline="0" dirty="0">
                <a:solidFill>
                  <a:schemeClr val="tx2"/>
                </a:solidFill>
              </a:rPr>
              <a:t>Second line if Necessary</a:t>
            </a:r>
          </a:p>
        </p:txBody>
      </p:sp>
      <p:sp>
        <p:nvSpPr>
          <p:cNvPr id="14" name="Text Placeholder 4"/>
          <p:cNvSpPr>
            <a:spLocks noGrp="1"/>
          </p:cNvSpPr>
          <p:nvPr>
            <p:ph type="body" sz="quarter" idx="11"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807598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7"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443402" y="374493"/>
            <a:ext cx="6878044" cy="541526"/>
          </a:xfrm>
          <a:prstGeom prst="rect">
            <a:avLst/>
          </a:prstGeom>
        </p:spPr>
        <p:txBody>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9" name="Text Placeholder 6"/>
          <p:cNvSpPr>
            <a:spLocks noGrp="1"/>
          </p:cNvSpPr>
          <p:nvPr>
            <p:ph type="body" sz="quarter" idx="10" hasCustomPrompt="1"/>
          </p:nvPr>
        </p:nvSpPr>
        <p:spPr>
          <a:xfrm>
            <a:off x="347587"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1" name="Text Placeholder 10"/>
          <p:cNvSpPr>
            <a:spLocks noGrp="1"/>
          </p:cNvSpPr>
          <p:nvPr>
            <p:ph type="body" sz="quarter" idx="12" hasCustomPrompt="1"/>
          </p:nvPr>
        </p:nvSpPr>
        <p:spPr>
          <a:xfrm>
            <a:off x="443402" y="1039813"/>
            <a:ext cx="6329930" cy="701901"/>
          </a:xfrm>
          <a:prstGeom prst="rect">
            <a:avLst/>
          </a:prstGeom>
        </p:spPr>
        <p:txBody>
          <a:bodyPr vert="horz"/>
          <a:lstStyle>
            <a:lvl1pPr marL="0" indent="0">
              <a:buNone/>
              <a:defRPr sz="1400">
                <a:solidFill>
                  <a:srgbClr val="53565A"/>
                </a:solidFill>
              </a:defRPr>
            </a:lvl1pPr>
          </a:lstStyle>
          <a:p>
            <a:pPr>
              <a:lnSpc>
                <a:spcPct val="100000"/>
              </a:lnSpc>
            </a:pPr>
            <a:r>
              <a:rPr lang="en-US" sz="1600" dirty="0">
                <a:solidFill>
                  <a:schemeClr val="tx2"/>
                </a:solidFill>
              </a:rPr>
              <a:t>Subtitle of slide and or description of presentation</a:t>
            </a:r>
            <a:br>
              <a:rPr lang="en-US" sz="1600" dirty="0">
                <a:solidFill>
                  <a:schemeClr val="tx2"/>
                </a:solidFill>
              </a:rPr>
            </a:br>
            <a:r>
              <a:rPr lang="en-US" sz="1600" baseline="0" dirty="0">
                <a:solidFill>
                  <a:schemeClr val="tx2"/>
                </a:solidFill>
              </a:rPr>
              <a:t>Second line if Necessary</a:t>
            </a:r>
          </a:p>
        </p:txBody>
      </p:sp>
      <p:sp>
        <p:nvSpPr>
          <p:cNvPr id="14" name="Text Placeholder 4"/>
          <p:cNvSpPr>
            <a:spLocks noGrp="1"/>
          </p:cNvSpPr>
          <p:nvPr>
            <p:ph type="body" sz="quarter" idx="11"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0" name="Picture 9" descr="placeholder-horizontal.png"/>
          <p:cNvPicPr>
            <a:picLocks noChangeAspect="1"/>
          </p:cNvPicPr>
          <p:nvPr userDrawn="1"/>
        </p:nvPicPr>
        <p:blipFill>
          <a:blip r:embed="rId3"/>
          <a:stretch>
            <a:fillRect/>
          </a:stretch>
        </p:blipFill>
        <p:spPr>
          <a:xfrm>
            <a:off x="-608" y="1828387"/>
            <a:ext cx="9144000" cy="4044432"/>
          </a:xfrm>
          <a:prstGeom prst="rect">
            <a:avLst/>
          </a:prstGeom>
        </p:spPr>
      </p:pic>
    </p:spTree>
    <p:extLst>
      <p:ext uri="{BB962C8B-B14F-4D97-AF65-F5344CB8AC3E}">
        <p14:creationId xmlns:p14="http://schemas.microsoft.com/office/powerpoint/2010/main" val="3538792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pic>
        <p:nvPicPr>
          <p:cNvPr id="6" name="Picture 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a:solidFill>
                  <a:schemeClr val="tx1"/>
                </a:solidFill>
              </a:rPr>
              <a:t>Section Title And Multiple Lines If</a:t>
            </a:r>
            <a:r>
              <a:rPr lang="en-US" sz="3600" baseline="0" dirty="0">
                <a:solidFill>
                  <a:schemeClr val="tx1"/>
                </a:solidFill>
              </a:rPr>
              <a:t> Necessary</a:t>
            </a:r>
            <a:endParaRPr lang="en-US" sz="3600" dirty="0">
              <a:solidFill>
                <a:schemeClr val="tx1"/>
              </a:solidFill>
            </a:endParaRPr>
          </a:p>
        </p:txBody>
      </p:sp>
    </p:spTree>
    <p:extLst>
      <p:ext uri="{BB962C8B-B14F-4D97-AF65-F5344CB8AC3E}">
        <p14:creationId xmlns:p14="http://schemas.microsoft.com/office/powerpoint/2010/main" val="1321492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Text Placeholder 2"/>
          <p:cNvSpPr>
            <a:spLocks noGrp="1"/>
          </p:cNvSpPr>
          <p:nvPr>
            <p:ph type="body" sz="quarter" idx="10" hasCustomPrompt="1"/>
          </p:nvPr>
        </p:nvSpPr>
        <p:spPr>
          <a:xfrm>
            <a:off x="5105400" y="2600326"/>
            <a:ext cx="3687763" cy="1929954"/>
          </a:xfrm>
          <a:prstGeom prst="rect">
            <a:avLst/>
          </a:prstGeom>
        </p:spPr>
        <p:txBody>
          <a:bodyPr vert="horz" anchor="ctr"/>
          <a:lstStyle>
            <a:lvl1pPr marL="0" indent="0">
              <a:buNone/>
              <a:defRPr sz="3200" baseline="0"/>
            </a:lvl1pPr>
          </a:lstStyle>
          <a:p>
            <a:r>
              <a:rPr lang="en-US" sz="3600" dirty="0">
                <a:solidFill>
                  <a:schemeClr val="tx1"/>
                </a:solidFill>
              </a:rPr>
              <a:t>Section Title And Multiple Lines If</a:t>
            </a:r>
            <a:r>
              <a:rPr lang="en-US" sz="3600" baseline="0" dirty="0">
                <a:solidFill>
                  <a:schemeClr val="tx1"/>
                </a:solidFill>
              </a:rPr>
              <a:t> Necessary</a:t>
            </a:r>
            <a:endParaRPr lang="en-US" sz="3600" dirty="0">
              <a:solidFill>
                <a:schemeClr val="tx1"/>
              </a:solidFill>
            </a:endParaRPr>
          </a:p>
        </p:txBody>
      </p:sp>
      <p:pic>
        <p:nvPicPr>
          <p:cNvPr id="5" name="Picture 4"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4241906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Illust_Appendix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685018" cy="6858000"/>
          </a:xfrm>
          <a:prstGeom prst="rect">
            <a:avLst/>
          </a:prstGeom>
        </p:spPr>
      </p:pic>
      <p:pic>
        <p:nvPicPr>
          <p:cNvPr id="5" name="Picture 4"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lvl1pPr>
            <a:lvl2pPr>
              <a:buNone/>
              <a:defRPr sz="3600"/>
            </a:lvl2pPr>
            <a:lvl3pPr>
              <a:buNone/>
              <a:defRPr sz="3600"/>
            </a:lvl3pPr>
            <a:lvl4pPr>
              <a:buNone/>
              <a:defRPr sz="3600"/>
            </a:lvl4pPr>
            <a:lvl5pPr>
              <a:buNone/>
              <a:defRPr sz="3600"/>
            </a:lvl5pPr>
          </a:lstStyle>
          <a:p>
            <a:pPr lvl="0"/>
            <a:r>
              <a:rPr lang="en-US" dirty="0"/>
              <a:t>Appendix</a:t>
            </a:r>
          </a:p>
        </p:txBody>
      </p:sp>
    </p:spTree>
    <p:extLst>
      <p:ext uri="{BB962C8B-B14F-4D97-AF65-F5344CB8AC3E}">
        <p14:creationId xmlns:p14="http://schemas.microsoft.com/office/powerpoint/2010/main" val="414467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378" y="283"/>
            <a:ext cx="9143242" cy="6857432"/>
          </a:xfrm>
          <a:prstGeom prst="rect">
            <a:avLst/>
          </a:prstGeom>
        </p:spPr>
      </p:pic>
      <p:sp>
        <p:nvSpPr>
          <p:cNvPr id="2" name="Title 1"/>
          <p:cNvSpPr>
            <a:spLocks noGrp="1"/>
          </p:cNvSpPr>
          <p:nvPr>
            <p:ph type="ctrTitle" hasCustomPrompt="1"/>
          </p:nvPr>
        </p:nvSpPr>
        <p:spPr>
          <a:xfrm>
            <a:off x="715055" y="310026"/>
            <a:ext cx="7772400" cy="722764"/>
          </a:xfrm>
        </p:spPr>
        <p:txBody>
          <a:bodyPr anchor="t">
            <a:noAutofit/>
          </a:bodyPr>
          <a:lstStyle>
            <a:lvl1pPr algn="l">
              <a:defRPr sz="2600" b="1"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Cover Slide Title</a:t>
            </a:r>
            <a:br>
              <a:rPr lang="en-US" dirty="0"/>
            </a:br>
            <a:r>
              <a:rPr lang="en-US" dirty="0"/>
              <a:t>Second Line If Necessary</a:t>
            </a:r>
          </a:p>
        </p:txBody>
      </p:sp>
      <p:sp>
        <p:nvSpPr>
          <p:cNvPr id="9" name="Text Placeholder 8"/>
          <p:cNvSpPr>
            <a:spLocks noGrp="1"/>
          </p:cNvSpPr>
          <p:nvPr>
            <p:ph type="body" sz="quarter" idx="13" hasCustomPrompt="1"/>
          </p:nvPr>
        </p:nvSpPr>
        <p:spPr>
          <a:xfrm>
            <a:off x="722539" y="1065217"/>
            <a:ext cx="3675062" cy="407987"/>
          </a:xfrm>
          <a:prstGeom prst="rect">
            <a:avLst/>
          </a:prstGeom>
        </p:spPr>
        <p:txBody>
          <a:bodyPr anchor="ctr">
            <a:normAutofit/>
          </a:bodyPr>
          <a:lstStyle>
            <a:lvl1pPr marL="0" indent="0">
              <a:buNone/>
              <a:defRPr sz="11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SUBTITLE OF PRESENTATION</a:t>
            </a:r>
          </a:p>
        </p:txBody>
      </p:sp>
      <p:sp>
        <p:nvSpPr>
          <p:cNvPr id="10" name="Text Placeholder 4"/>
          <p:cNvSpPr>
            <a:spLocks noGrp="1"/>
          </p:cNvSpPr>
          <p:nvPr>
            <p:ph type="body" sz="quarter" idx="14" hasCustomPrompt="1"/>
          </p:nvPr>
        </p:nvSpPr>
        <p:spPr>
          <a:xfrm>
            <a:off x="1379311" y="5953013"/>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11" name="TextBox 10"/>
          <p:cNvSpPr txBox="1"/>
          <p:nvPr userDrawn="1"/>
        </p:nvSpPr>
        <p:spPr>
          <a:xfrm>
            <a:off x="717776" y="5951877"/>
            <a:ext cx="1094014" cy="215444"/>
          </a:xfrm>
          <a:prstGeom prst="rect">
            <a:avLst/>
          </a:prstGeom>
          <a:noFill/>
        </p:spPr>
        <p:txBody>
          <a:bodyPr wrap="square" rtlCol="0">
            <a:spAutoFit/>
          </a:bodyPr>
          <a:lstStyle/>
          <a:p>
            <a:r>
              <a:rPr lang="en-US" sz="800" dirty="0">
                <a:solidFill>
                  <a:srgbClr val="75787B"/>
                </a:solidFill>
                <a:latin typeface="Arial" panose="020B0604020202020204" pitchFamily="34" charset="0"/>
                <a:cs typeface="Arial" panose="020B0604020202020204" pitchFamily="34" charset="0"/>
              </a:rPr>
              <a:t>Presented By</a:t>
            </a:r>
          </a:p>
        </p:txBody>
      </p:sp>
      <p:sp>
        <p:nvSpPr>
          <p:cNvPr id="12" name="Text Placeholder 4"/>
          <p:cNvSpPr>
            <a:spLocks noGrp="1"/>
          </p:cNvSpPr>
          <p:nvPr>
            <p:ph type="body" sz="quarter" idx="15" hasCustomPrompt="1"/>
          </p:nvPr>
        </p:nvSpPr>
        <p:spPr>
          <a:xfrm>
            <a:off x="984705" y="6129905"/>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dirty="0"/>
              <a:t>XX_XX_XX</a:t>
            </a:r>
          </a:p>
        </p:txBody>
      </p:sp>
      <p:sp>
        <p:nvSpPr>
          <p:cNvPr id="13" name="TextBox 12"/>
          <p:cNvSpPr txBox="1"/>
          <p:nvPr userDrawn="1"/>
        </p:nvSpPr>
        <p:spPr>
          <a:xfrm>
            <a:off x="715055" y="6128769"/>
            <a:ext cx="1094014" cy="215444"/>
          </a:xfrm>
          <a:prstGeom prst="rect">
            <a:avLst/>
          </a:prstGeom>
          <a:noFill/>
        </p:spPr>
        <p:txBody>
          <a:bodyPr wrap="square" rtlCol="0">
            <a:spAutoFit/>
          </a:bodyPr>
          <a:lstStyle/>
          <a:p>
            <a:r>
              <a:rPr lang="en-US" sz="800" dirty="0">
                <a:solidFill>
                  <a:srgbClr val="75787B"/>
                </a:solidFill>
                <a:latin typeface="Arial" panose="020B0604020202020204" pitchFamily="34" charset="0"/>
                <a:cs typeface="Arial" panose="020B0604020202020204" pitchFamily="34" charset="0"/>
              </a:rPr>
              <a:t>Date</a:t>
            </a:r>
          </a:p>
        </p:txBody>
      </p:sp>
      <p:grpSp>
        <p:nvGrpSpPr>
          <p:cNvPr id="18" name="Group 17"/>
          <p:cNvGrpSpPr/>
          <p:nvPr userDrawn="1"/>
        </p:nvGrpSpPr>
        <p:grpSpPr>
          <a:xfrm>
            <a:off x="7899400" y="347947"/>
            <a:ext cx="914400" cy="1010004"/>
            <a:chOff x="7899400" y="347947"/>
            <a:chExt cx="914400" cy="1010004"/>
          </a:xfrm>
        </p:grpSpPr>
        <p:pic>
          <p:nvPicPr>
            <p:cNvPr id="15" name="Picture 14" descr="ELS_NS_Logo_1C_White_RGB.png"/>
            <p:cNvPicPr>
              <a:picLocks noChangeAspect="1"/>
            </p:cNvPicPr>
            <p:nvPr userDrawn="1"/>
          </p:nvPicPr>
          <p:blipFill>
            <a:blip r:embed="rId3" cstate="print"/>
            <a:stretch>
              <a:fillRect/>
            </a:stretch>
          </p:blipFill>
          <p:spPr>
            <a:xfrm>
              <a:off x="7899400" y="347947"/>
              <a:ext cx="914400" cy="1010004"/>
            </a:xfrm>
            <a:prstGeom prst="rect">
              <a:avLst/>
            </a:prstGeom>
          </p:spPr>
        </p:pic>
        <p:pic>
          <p:nvPicPr>
            <p:cNvPr id="16" name="Picture 15" descr="ELS_NS_Logo_1C_White_RGB.png"/>
            <p:cNvPicPr>
              <a:picLocks noChangeAspect="1"/>
            </p:cNvPicPr>
            <p:nvPr userDrawn="1"/>
          </p:nvPicPr>
          <p:blipFill>
            <a:blip r:embed="rId3" cstate="print"/>
            <a:stretch>
              <a:fillRect/>
            </a:stretch>
          </p:blipFill>
          <p:spPr>
            <a:xfrm>
              <a:off x="7899400" y="347947"/>
              <a:ext cx="914400" cy="1010004"/>
            </a:xfrm>
            <a:prstGeom prst="rect">
              <a:avLst/>
            </a:prstGeom>
          </p:spPr>
        </p:pic>
      </p:grpSp>
    </p:spTree>
    <p:extLst>
      <p:ext uri="{BB962C8B-B14F-4D97-AF65-F5344CB8AC3E}">
        <p14:creationId xmlns:p14="http://schemas.microsoft.com/office/powerpoint/2010/main" val="2703135168"/>
      </p:ext>
    </p:extLst>
  </p:cSld>
  <p:clrMapOvr>
    <a:masterClrMapping/>
  </p:clrMapOvr>
  <p:extLst mod="1">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lvl1pPr>
            <a:lvl2pPr>
              <a:buNone/>
              <a:defRPr sz="3600"/>
            </a:lvl2pPr>
            <a:lvl3pPr>
              <a:buNone/>
              <a:defRPr sz="3600"/>
            </a:lvl3pPr>
            <a:lvl4pPr>
              <a:buNone/>
              <a:defRPr sz="3600"/>
            </a:lvl4pPr>
            <a:lvl5pPr>
              <a:buNone/>
              <a:defRPr sz="3600"/>
            </a:lvl5pPr>
          </a:lstStyle>
          <a:p>
            <a:pPr lvl="0"/>
            <a:r>
              <a:rPr lang="en-US" dirty="0"/>
              <a:t>Appendix</a:t>
            </a:r>
          </a:p>
        </p:txBody>
      </p:sp>
      <p:pic>
        <p:nvPicPr>
          <p:cNvPr id="9" name="Picture 8"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1748933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3" name="Rectangle 3"/>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a:solidFill>
                <a:prstClr val="white"/>
              </a:solidFill>
            </a:endParaRP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0"/>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a:solidFill>
                  <a:srgbClr val="215691"/>
                </a:solidFill>
              </a:rPr>
              <a:t>Slide </a:t>
            </a:r>
            <a:fld id="{81948B58-9C8F-491D-92CF-778EF961AF67}" type="slidenum">
              <a:rPr lang="en-US" sz="900" smtClean="0">
                <a:solidFill>
                  <a:srgbClr val="215691"/>
                </a:solidFill>
              </a:rPr>
              <a:pPr defTabSz="457200" eaLnBrk="1" hangingPunct="1">
                <a:defRPr/>
              </a:pPr>
              <a:t>‹#›</a:t>
            </a:fld>
            <a:endParaRPr lang="en-US" sz="900">
              <a:solidFill>
                <a:srgbClr val="215691"/>
              </a:solidFill>
            </a:endParaRPr>
          </a:p>
        </p:txBody>
      </p:sp>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a:solidFill>
                <a:prstClr val="white"/>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4"/>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a:solidFill>
                  <a:srgbClr val="215691"/>
                </a:solidFill>
              </a:rPr>
              <a:t>Slide </a:t>
            </a:r>
            <a:fld id="{2D3660A3-0B75-4A81-97A1-EF1022CEB956}" type="slidenum">
              <a:rPr lang="en-US" sz="900" smtClean="0">
                <a:solidFill>
                  <a:srgbClr val="215691"/>
                </a:solidFill>
              </a:rPr>
              <a:pPr defTabSz="457200" eaLnBrk="1" hangingPunct="1">
                <a:defRPr/>
              </a:pPr>
              <a:t>‹#›</a:t>
            </a:fld>
            <a:endParaRPr lang="en-US" sz="900">
              <a:solidFill>
                <a:srgbClr val="215691"/>
              </a:solidFill>
            </a:endParaRPr>
          </a:p>
        </p:txBody>
      </p:sp>
      <p:pic>
        <p:nvPicPr>
          <p:cNvPr id="10"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43800" y="30163"/>
            <a:ext cx="15732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gray">
          <a:xfrm>
            <a:off x="0" y="228600"/>
            <a:ext cx="8229600" cy="11430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822932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860742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778029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a:defRPr/>
            </a:pPr>
            <a:endParaRPr lang="en-US">
              <a:solidFill>
                <a:srgbClr val="FF8200"/>
              </a:solidFill>
            </a:endParaRPr>
          </a:p>
        </p:txBody>
      </p:sp>
      <p:sp>
        <p:nvSpPr>
          <p:cNvPr id="5" name="Rectangle 5"/>
          <p:cNvSpPr>
            <a:spLocks noGrp="1" noChangeArrowheads="1"/>
          </p:cNvSpPr>
          <p:nvPr>
            <p:ph type="ftr" sz="quarter" idx="11"/>
          </p:nvPr>
        </p:nvSpPr>
        <p:spPr>
          <a:xfrm>
            <a:off x="88900" y="6464300"/>
            <a:ext cx="2895600" cy="365125"/>
          </a:xfrm>
          <a:prstGeom prst="rect">
            <a:avLst/>
          </a:prstGeom>
          <a:ln/>
        </p:spPr>
        <p:txBody>
          <a:bodyPr/>
          <a:lstStyle>
            <a:lvl1pPr>
              <a:defRPr/>
            </a:lvl1pPr>
          </a:lstStyle>
          <a:p>
            <a:pPr defTabSz="457200">
              <a:defRPr/>
            </a:pPr>
            <a:endParaRPr lang="en-US">
              <a:solidFill>
                <a:srgbClr val="FF82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457200">
              <a:defRPr/>
            </a:pPr>
            <a:fld id="{79029497-B9BC-4E4B-BC7D-3381E0180F72}" type="slidenum">
              <a:rPr lang="en-US">
                <a:solidFill>
                  <a:srgbClr val="FF8200"/>
                </a:solidFill>
              </a:rPr>
              <a:pPr defTabSz="457200">
                <a:defRPr/>
              </a:pPr>
              <a:t>‹#›</a:t>
            </a:fld>
            <a:endParaRPr lang="en-US">
              <a:solidFill>
                <a:srgbClr val="FF8200"/>
              </a:solidFill>
            </a:endParaRPr>
          </a:p>
        </p:txBody>
      </p:sp>
    </p:spTree>
    <p:extLst>
      <p:ext uri="{BB962C8B-B14F-4D97-AF65-F5344CB8AC3E}">
        <p14:creationId xmlns:p14="http://schemas.microsoft.com/office/powerpoint/2010/main" val="1149297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ver Option 1">
    <p:bg>
      <p:bgPr>
        <a:solidFill>
          <a:schemeClr val="bg1"/>
        </a:solidFill>
        <a:effectLst/>
      </p:bgPr>
    </p:bg>
    <p:spTree>
      <p:nvGrpSpPr>
        <p:cNvPr id="1" name=""/>
        <p:cNvGrpSpPr/>
        <p:nvPr/>
      </p:nvGrpSpPr>
      <p:grpSpPr>
        <a:xfrm>
          <a:off x="0" y="0"/>
          <a:ext cx="0" cy="0"/>
          <a:chOff x="0" y="0"/>
          <a:chExt cx="0" cy="0"/>
        </a:xfrm>
      </p:grpSpPr>
      <p:pic>
        <p:nvPicPr>
          <p:cNvPr id="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p:nvSpPr>
        <p:spPr bwMode="auto">
          <a:xfrm>
            <a:off x="252413" y="4400550"/>
            <a:ext cx="1093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defRPr/>
            </a:pPr>
            <a:r>
              <a:rPr lang="en-US" sz="800">
                <a:solidFill>
                  <a:srgbClr val="75787B"/>
                </a:solidFill>
                <a:cs typeface="Arial" pitchFamily="34" charset="0"/>
              </a:rPr>
              <a:t>Presented By</a:t>
            </a:r>
          </a:p>
        </p:txBody>
      </p:sp>
      <p:sp>
        <p:nvSpPr>
          <p:cNvPr id="8" name="TextBox 13"/>
          <p:cNvSpPr txBox="1">
            <a:spLocks noChangeArrowheads="1"/>
          </p:cNvSpPr>
          <p:nvPr/>
        </p:nvSpPr>
        <p:spPr bwMode="auto">
          <a:xfrm>
            <a:off x="249238" y="4576763"/>
            <a:ext cx="1093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hangingPunct="1">
              <a:defRPr/>
            </a:pPr>
            <a:r>
              <a:rPr lang="en-US" sz="800">
                <a:solidFill>
                  <a:srgbClr val="75787B"/>
                </a:solidFill>
                <a:cs typeface="Arial" pitchFamily="34" charset="0"/>
              </a:rPr>
              <a:t>Date</a:t>
            </a:r>
          </a:p>
        </p:txBody>
      </p:sp>
      <p:sp>
        <p:nvSpPr>
          <p:cNvPr id="2" name="Title 1"/>
          <p:cNvSpPr>
            <a:spLocks noGrp="1"/>
          </p:cNvSpPr>
          <p:nvPr>
            <p:ph type="ctrTitle"/>
          </p:nvPr>
        </p:nvSpPr>
        <p:spPr>
          <a:xfrm>
            <a:off x="244928" y="2910351"/>
            <a:ext cx="7772400" cy="722764"/>
          </a:xfrm>
          <a:prstGeom prst="rect">
            <a:avLst/>
          </a:prstGeom>
        </p:spPr>
        <p:txBody>
          <a:bodyPr anchor="t">
            <a:noAutofit/>
          </a:bodyPr>
          <a:lstStyle>
            <a:lvl1pPr algn="l">
              <a:defRPr sz="2600" b="1"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a:t>Click to edit Master title style</a:t>
            </a:r>
            <a:endParaRPr lang="en-US" dirty="0"/>
          </a:p>
        </p:txBody>
      </p:sp>
      <p:sp>
        <p:nvSpPr>
          <p:cNvPr id="9" name="Text Placeholder 8"/>
          <p:cNvSpPr>
            <a:spLocks noGrp="1"/>
          </p:cNvSpPr>
          <p:nvPr>
            <p:ph type="body" sz="quarter" idx="13"/>
          </p:nvPr>
        </p:nvSpPr>
        <p:spPr>
          <a:xfrm>
            <a:off x="252412" y="3665542"/>
            <a:ext cx="3675062" cy="407987"/>
          </a:xfrm>
          <a:prstGeom prst="rect">
            <a:avLst/>
          </a:prstGeom>
        </p:spPr>
        <p:txBody>
          <a:bodyPr anchor="ctr">
            <a:normAutofit/>
          </a:bodyPr>
          <a:lstStyle>
            <a:lvl1pPr marL="0" indent="0">
              <a:buNone/>
              <a:defRPr sz="11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a:t>Click to edit Master text styles</a:t>
            </a:r>
          </a:p>
        </p:txBody>
      </p:sp>
      <p:sp>
        <p:nvSpPr>
          <p:cNvPr id="5" name="Text Placeholder 4"/>
          <p:cNvSpPr>
            <a:spLocks noGrp="1"/>
          </p:cNvSpPr>
          <p:nvPr>
            <p:ph type="body" sz="quarter" idx="14"/>
          </p:nvPr>
        </p:nvSpPr>
        <p:spPr>
          <a:xfrm>
            <a:off x="913947" y="4401798"/>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Text Placeholder 4"/>
          <p:cNvSpPr>
            <a:spLocks noGrp="1"/>
          </p:cNvSpPr>
          <p:nvPr>
            <p:ph type="body" sz="quarter" idx="15"/>
          </p:nvPr>
        </p:nvSpPr>
        <p:spPr>
          <a:xfrm>
            <a:off x="519341" y="4578690"/>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06488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8"/>
            <a:ext cx="7429500" cy="4803776"/>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4" name="Text Placeholder 13"/>
          <p:cNvSpPr>
            <a:spLocks noGrp="1"/>
          </p:cNvSpPr>
          <p:nvPr>
            <p:ph type="body" sz="quarter" idx="10"/>
          </p:nvPr>
        </p:nvSpPr>
        <p:spPr>
          <a:xfrm>
            <a:off x="1093788" y="954767"/>
            <a:ext cx="7429500" cy="285750"/>
          </a:xfrm>
          <a:prstGeom prst="rect">
            <a:avLst/>
          </a:prstGeo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 name="Slide Number Placeholder 7"/>
          <p:cNvSpPr>
            <a:spLocks noGrp="1"/>
          </p:cNvSpPr>
          <p:nvPr>
            <p:ph type="sldNum" sz="quarter" idx="11"/>
          </p:nvPr>
        </p:nvSpPr>
        <p:spPr>
          <a:xfrm>
            <a:off x="8548688" y="76200"/>
            <a:ext cx="457200" cy="328613"/>
          </a:xfrm>
          <a:prstGeom prst="rect">
            <a:avLst/>
          </a:prstGeom>
        </p:spPr>
        <p:txBody>
          <a:bodyPr/>
          <a:lstStyle>
            <a:lvl1pPr algn="r">
              <a:defRPr sz="700">
                <a:solidFill>
                  <a:schemeClr val="bg1"/>
                </a:solidFill>
              </a:defRPr>
            </a:lvl1pPr>
          </a:lstStyle>
          <a:p>
            <a:pPr defTabSz="457200">
              <a:defRPr/>
            </a:pPr>
            <a:fld id="{8D4CB76A-EF93-4F53-BCFF-F0883E42BB29}" type="slidenum">
              <a:rPr lang="en-US">
                <a:solidFill>
                  <a:prstClr val="white"/>
                </a:solidFill>
              </a:rPr>
              <a:pPr defTabSz="457200">
                <a:defRPr/>
              </a:pPr>
              <a:t>‹#›</a:t>
            </a:fld>
            <a:endParaRPr lang="en-US">
              <a:solidFill>
                <a:prstClr val="white"/>
              </a:solidFill>
            </a:endParaRPr>
          </a:p>
        </p:txBody>
      </p:sp>
    </p:spTree>
    <p:extLst>
      <p:ext uri="{BB962C8B-B14F-4D97-AF65-F5344CB8AC3E}">
        <p14:creationId xmlns:p14="http://schemas.microsoft.com/office/powerpoint/2010/main" val="892585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_w/ CPMRC logo, w/out page #">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1828800" y="6611938"/>
            <a:ext cx="5286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457200"/>
            <a:r>
              <a:rPr lang="en-US" sz="1000">
                <a:solidFill>
                  <a:srgbClr val="7C8086"/>
                </a:solidFill>
                <a:latin typeface="Calibri Light"/>
                <a:ea typeface="Calibri" pitchFamily="34" charset="0"/>
                <a:cs typeface="Times New Roman" pitchFamily="18" charset="0"/>
              </a:rPr>
              <a:t>Copyright © 2013 Elsevier CPM Resource Center. All rights reserved. Confidential and proprietary.</a:t>
            </a:r>
          </a:p>
        </p:txBody>
      </p:sp>
      <p:sp>
        <p:nvSpPr>
          <p:cNvPr id="17" name="Title 16"/>
          <p:cNvSpPr>
            <a:spLocks noGrp="1"/>
          </p:cNvSpPr>
          <p:nvPr>
            <p:ph type="title"/>
          </p:nvPr>
        </p:nvSpPr>
        <p:spPr>
          <a:xfrm>
            <a:off x="1093788" y="920750"/>
            <a:ext cx="7454900" cy="417513"/>
          </a:xfrm>
          <a:prstGeom prst="rect">
            <a:avLst/>
          </a:prstGeom>
        </p:spPr>
        <p:txBody>
          <a:bodyPr/>
          <a:lstStyle>
            <a:lvl1pPr>
              <a:defRPr sz="3200" b="1"/>
            </a:lvl1pPr>
          </a:lstStyle>
          <a:p>
            <a:r>
              <a:rPr lang="en-US" dirty="0"/>
              <a:t>Click to edit Master title style</a:t>
            </a:r>
          </a:p>
        </p:txBody>
      </p:sp>
      <p:sp>
        <p:nvSpPr>
          <p:cNvPr id="3" name="Content Placeholder 2"/>
          <p:cNvSpPr>
            <a:spLocks noGrp="1"/>
          </p:cNvSpPr>
          <p:nvPr>
            <p:ph idx="1"/>
          </p:nvPr>
        </p:nvSpPr>
        <p:spPr>
          <a:xfrm>
            <a:off x="457200" y="1234439"/>
            <a:ext cx="8229600" cy="4572000"/>
          </a:xfrm>
          <a:prstGeom prst="rect">
            <a:avLst/>
          </a:prstGeo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a:latin typeface="Arial" pitchFamily="34" charset="0"/>
                <a:cs typeface="Arial" pitchFamily="34" charset="0"/>
              </a:defRPr>
            </a:lvl4pPr>
            <a:lvl5pPr>
              <a:defRPr sz="1800">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Tree>
    <p:extLst>
      <p:ext uri="{BB962C8B-B14F-4D97-AF65-F5344CB8AC3E}">
        <p14:creationId xmlns:p14="http://schemas.microsoft.com/office/powerpoint/2010/main" val="3458782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467069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_w/ CPMRC logo &amp; page #">
    <p:spTree>
      <p:nvGrpSpPr>
        <p:cNvPr id="1" name=""/>
        <p:cNvGrpSpPr/>
        <p:nvPr/>
      </p:nvGrpSpPr>
      <p:grpSpPr>
        <a:xfrm>
          <a:off x="0" y="0"/>
          <a:ext cx="0" cy="0"/>
          <a:chOff x="0" y="0"/>
          <a:chExt cx="0" cy="0"/>
        </a:xfrm>
      </p:grpSpPr>
      <p:sp>
        <p:nvSpPr>
          <p:cNvPr id="4" name="Slide Number Placeholder 18"/>
          <p:cNvSpPr txBox="1">
            <a:spLocks/>
          </p:cNvSpPr>
          <p:nvPr userDrawn="1"/>
        </p:nvSpPr>
        <p:spPr>
          <a:xfrm>
            <a:off x="4114800" y="6351588"/>
            <a:ext cx="914400" cy="228600"/>
          </a:xfrm>
          <a:prstGeom prst="rect">
            <a:avLst/>
          </a:prstGeom>
        </p:spPr>
        <p:txBody>
          <a:bodyPr/>
          <a:lstStyle>
            <a:lvl1pPr algn="ctr">
              <a:defRPr sz="1200">
                <a:solidFill>
                  <a:prstClr val="black">
                    <a:tint val="75000"/>
                  </a:prstClr>
                </a:solidFill>
                <a:latin typeface="+mn-lt"/>
              </a:defRPr>
            </a:lvl1pPr>
          </a:lstStyle>
          <a:p>
            <a:pPr defTabSz="457200">
              <a:defRPr/>
            </a:pPr>
            <a:endParaRPr lang="en-US" dirty="0"/>
          </a:p>
        </p:txBody>
      </p:sp>
      <p:sp>
        <p:nvSpPr>
          <p:cNvPr id="17" name="Title 16"/>
          <p:cNvSpPr>
            <a:spLocks noGrp="1"/>
          </p:cNvSpPr>
          <p:nvPr>
            <p:ph type="title"/>
          </p:nvPr>
        </p:nvSpPr>
        <p:spPr>
          <a:xfrm>
            <a:off x="457200" y="384175"/>
            <a:ext cx="7008813" cy="10287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234439"/>
            <a:ext cx="8229600" cy="4572000"/>
          </a:xfrm>
          <a:prstGeom prst="rect">
            <a:avLst/>
          </a:prstGeo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Arial" pitchFamily="34" charset="0"/>
                <a:cs typeface="Arial" pitchFamily="34" charset="0"/>
              </a:defRPr>
            </a:lvl4pPr>
            <a:lvl5pPr>
              <a:defRPr>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Tree>
    <p:extLst>
      <p:ext uri="{BB962C8B-B14F-4D97-AF65-F5344CB8AC3E}">
        <p14:creationId xmlns:p14="http://schemas.microsoft.com/office/powerpoint/2010/main" val="249155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ption 4">
    <p:spTree>
      <p:nvGrpSpPr>
        <p:cNvPr id="1" name=""/>
        <p:cNvGrpSpPr/>
        <p:nvPr/>
      </p:nvGrpSpPr>
      <p:grpSpPr>
        <a:xfrm>
          <a:off x="0" y="0"/>
          <a:ext cx="0" cy="0"/>
          <a:chOff x="0" y="0"/>
          <a:chExt cx="0" cy="0"/>
        </a:xfrm>
      </p:grpSpPr>
      <p:pic>
        <p:nvPicPr>
          <p:cNvPr id="13" name="Picture 12" descr="orangebackground.jpg"/>
          <p:cNvPicPr>
            <a:picLocks noChangeAspect="1"/>
          </p:cNvPicPr>
          <p:nvPr userDrawn="1"/>
        </p:nvPicPr>
        <p:blipFill>
          <a:blip r:embed="rId2" cstate="print"/>
          <a:stretch>
            <a:fillRect/>
          </a:stretch>
        </p:blipFill>
        <p:spPr>
          <a:xfrm>
            <a:off x="0" y="0"/>
            <a:ext cx="9144000" cy="6858000"/>
          </a:xfrm>
          <a:prstGeom prst="rect">
            <a:avLst/>
          </a:prstGeom>
        </p:spPr>
      </p:pic>
      <p:sp>
        <p:nvSpPr>
          <p:cNvPr id="15" name="Text Placeholder 8"/>
          <p:cNvSpPr>
            <a:spLocks noGrp="1"/>
          </p:cNvSpPr>
          <p:nvPr>
            <p:ph type="body" sz="quarter" idx="16" hasCustomPrompt="1"/>
          </p:nvPr>
        </p:nvSpPr>
        <p:spPr>
          <a:xfrm>
            <a:off x="252412" y="3665542"/>
            <a:ext cx="3675062" cy="407987"/>
          </a:xfrm>
          <a:prstGeom prst="rect">
            <a:avLst/>
          </a:prstGeom>
        </p:spPr>
        <p:txBody>
          <a:bodyPr anchor="ctr">
            <a:normAutofit/>
          </a:bodyPr>
          <a:lstStyle>
            <a:lvl1pPr marL="0" indent="0">
              <a:buNone/>
              <a:defRPr sz="11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SUBTITLE OF PRESENTATION</a:t>
            </a:r>
          </a:p>
        </p:txBody>
      </p:sp>
      <p:sp>
        <p:nvSpPr>
          <p:cNvPr id="16" name="Text Placeholder 4"/>
          <p:cNvSpPr>
            <a:spLocks noGrp="1"/>
          </p:cNvSpPr>
          <p:nvPr>
            <p:ph type="body" sz="quarter" idx="17" hasCustomPrompt="1"/>
          </p:nvPr>
        </p:nvSpPr>
        <p:spPr>
          <a:xfrm>
            <a:off x="913947" y="4401798"/>
            <a:ext cx="3111046" cy="263293"/>
          </a:xfrm>
          <a:prstGeom prst="rect">
            <a:avLst/>
          </a:prstGeom>
        </p:spPr>
        <p:txBody>
          <a:bodyPr>
            <a:noAutofit/>
          </a:bodyPr>
          <a:lstStyle>
            <a:lvl1pPr marL="0" indent="0">
              <a:lnSpc>
                <a:spcPct val="100000"/>
              </a:lnSpc>
              <a:buNone/>
              <a:defRPr sz="800" b="0" baseline="0">
                <a:solidFill>
                  <a:schemeClr val="bg1"/>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17" name="TextBox 16"/>
          <p:cNvSpPr txBox="1"/>
          <p:nvPr userDrawn="1"/>
        </p:nvSpPr>
        <p:spPr>
          <a:xfrm>
            <a:off x="252412" y="4400662"/>
            <a:ext cx="1094014"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Presented By</a:t>
            </a:r>
          </a:p>
        </p:txBody>
      </p:sp>
      <p:sp>
        <p:nvSpPr>
          <p:cNvPr id="18" name="Text Placeholder 4"/>
          <p:cNvSpPr>
            <a:spLocks noGrp="1"/>
          </p:cNvSpPr>
          <p:nvPr>
            <p:ph type="body" sz="quarter" idx="18" hasCustomPrompt="1"/>
          </p:nvPr>
        </p:nvSpPr>
        <p:spPr>
          <a:xfrm>
            <a:off x="519341" y="4578690"/>
            <a:ext cx="3111046" cy="263293"/>
          </a:xfrm>
          <a:prstGeom prst="rect">
            <a:avLst/>
          </a:prstGeom>
        </p:spPr>
        <p:txBody>
          <a:bodyPr>
            <a:noAutofit/>
          </a:bodyPr>
          <a:lstStyle>
            <a:lvl1pPr marL="0" indent="0">
              <a:lnSpc>
                <a:spcPct val="100000"/>
              </a:lnSpc>
              <a:buNone/>
              <a:defRPr sz="800" b="0" baseline="0">
                <a:solidFill>
                  <a:schemeClr val="bg1"/>
                </a:solidFill>
                <a:latin typeface="Arial" panose="020B0604020202020204" pitchFamily="34" charset="0"/>
                <a:cs typeface="Arial" panose="020B0604020202020204" pitchFamily="34" charset="0"/>
              </a:defRPr>
            </a:lvl1pPr>
          </a:lstStyle>
          <a:p>
            <a:pPr lvl="0"/>
            <a:r>
              <a:rPr lang="en-US" dirty="0"/>
              <a:t>XX_XX_XX</a:t>
            </a:r>
          </a:p>
        </p:txBody>
      </p:sp>
      <p:sp>
        <p:nvSpPr>
          <p:cNvPr id="19" name="TextBox 18"/>
          <p:cNvSpPr txBox="1"/>
          <p:nvPr userDrawn="1"/>
        </p:nvSpPr>
        <p:spPr>
          <a:xfrm>
            <a:off x="249691" y="4577554"/>
            <a:ext cx="1094014"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Date</a:t>
            </a:r>
          </a:p>
        </p:txBody>
      </p:sp>
      <p:grpSp>
        <p:nvGrpSpPr>
          <p:cNvPr id="9" name="Group 8"/>
          <p:cNvGrpSpPr/>
          <p:nvPr userDrawn="1"/>
        </p:nvGrpSpPr>
        <p:grpSpPr>
          <a:xfrm>
            <a:off x="342900" y="347947"/>
            <a:ext cx="914400" cy="1010004"/>
            <a:chOff x="7899400" y="347947"/>
            <a:chExt cx="914400" cy="1010004"/>
          </a:xfrm>
        </p:grpSpPr>
        <p:pic>
          <p:nvPicPr>
            <p:cNvPr id="10" name="Picture 9" descr="ELS_NS_Logo_1C_White_RGB.png"/>
            <p:cNvPicPr>
              <a:picLocks noChangeAspect="1"/>
            </p:cNvPicPr>
            <p:nvPr userDrawn="1"/>
          </p:nvPicPr>
          <p:blipFill>
            <a:blip r:embed="rId3" cstate="print"/>
            <a:stretch>
              <a:fillRect/>
            </a:stretch>
          </p:blipFill>
          <p:spPr>
            <a:xfrm>
              <a:off x="7899400" y="347947"/>
              <a:ext cx="914400" cy="1010004"/>
            </a:xfrm>
            <a:prstGeom prst="rect">
              <a:avLst/>
            </a:prstGeom>
          </p:spPr>
        </p:pic>
        <p:pic>
          <p:nvPicPr>
            <p:cNvPr id="11" name="Picture 10" descr="ELS_NS_Logo_1C_White_RGB.png"/>
            <p:cNvPicPr>
              <a:picLocks noChangeAspect="1"/>
            </p:cNvPicPr>
            <p:nvPr userDrawn="1"/>
          </p:nvPicPr>
          <p:blipFill>
            <a:blip r:embed="rId3" cstate="print"/>
            <a:stretch>
              <a:fillRect/>
            </a:stretch>
          </p:blipFill>
          <p:spPr>
            <a:xfrm>
              <a:off x="7899400" y="347947"/>
              <a:ext cx="914400" cy="1010004"/>
            </a:xfrm>
            <a:prstGeom prst="rect">
              <a:avLst/>
            </a:prstGeom>
          </p:spPr>
        </p:pic>
      </p:grpSp>
      <p:sp>
        <p:nvSpPr>
          <p:cNvPr id="21" name="Title 1"/>
          <p:cNvSpPr>
            <a:spLocks noGrp="1"/>
          </p:cNvSpPr>
          <p:nvPr>
            <p:ph type="ctrTitle" hasCustomPrompt="1"/>
          </p:nvPr>
        </p:nvSpPr>
        <p:spPr>
          <a:xfrm>
            <a:off x="240043" y="2910702"/>
            <a:ext cx="7772400" cy="722764"/>
          </a:xfrm>
        </p:spPr>
        <p:txBody>
          <a:bodyPr anchor="t">
            <a:noAutofit/>
          </a:bodyPr>
          <a:lstStyle>
            <a:lvl1pPr algn="l">
              <a:defRPr sz="2600" b="1"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Cover Slide Title</a:t>
            </a:r>
            <a:br>
              <a:rPr lang="en-US" dirty="0"/>
            </a:br>
            <a:r>
              <a:rPr lang="en-US" dirty="0"/>
              <a:t>Second Line If Necessary</a:t>
            </a:r>
          </a:p>
        </p:txBody>
      </p:sp>
    </p:spTree>
    <p:extLst>
      <p:ext uri="{BB962C8B-B14F-4D97-AF65-F5344CB8AC3E}">
        <p14:creationId xmlns:p14="http://schemas.microsoft.com/office/powerpoint/2010/main" val="2703135168"/>
      </p:ext>
    </p:extLst>
  </p:cSld>
  <p:clrMapOvr>
    <a:masterClrMapping/>
  </p:clrMapOvr>
  <p:extLst mod="1">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819" y="572002"/>
            <a:ext cx="7289030" cy="80433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715819" y="1579055"/>
            <a:ext cx="7289031" cy="3479031"/>
          </a:xfrm>
          <a:prstGeom prst="rect">
            <a:avLst/>
          </a:prstGeom>
        </p:spPr>
        <p:txBody>
          <a:bodyPr>
            <a:normAutofit/>
          </a:bodyPr>
          <a:lstStyle>
            <a:lvl1pPr marL="192024" indent="-192024">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994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33375"/>
            <a:ext cx="7848600" cy="10382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447800"/>
            <a:ext cx="38481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447800"/>
            <a:ext cx="3848100" cy="209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95700"/>
            <a:ext cx="3848100" cy="209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1777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a:t>3/3/2016</a:t>
            </a: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www.health-hats.com</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2530904-94C8-402D-9345-EBEB97ED4204}" type="slidenum">
              <a:rPr lang="en-US" smtClean="0"/>
              <a:t>‹#›</a:t>
            </a:fld>
            <a:endParaRPr lang="en-US" dirty="0"/>
          </a:p>
        </p:txBody>
      </p:sp>
    </p:spTree>
    <p:extLst>
      <p:ext uri="{BB962C8B-B14F-4D97-AF65-F5344CB8AC3E}">
        <p14:creationId xmlns:p14="http://schemas.microsoft.com/office/powerpoint/2010/main" val="2476792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3/3/2016</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www.health-hats.com</a:t>
            </a:r>
          </a:p>
        </p:txBody>
      </p:sp>
      <p:sp>
        <p:nvSpPr>
          <p:cNvPr id="6" name="Slide Number Placeholder 5"/>
          <p:cNvSpPr>
            <a:spLocks noGrp="1"/>
          </p:cNvSpPr>
          <p:nvPr>
            <p:ph type="sldNum" sz="quarter" idx="12"/>
          </p:nvPr>
        </p:nvSpPr>
        <p:spPr>
          <a:xfrm>
            <a:off x="6781800" y="5740290"/>
            <a:ext cx="1981200" cy="1117710"/>
          </a:xfrm>
          <a:prstGeom prst="rect">
            <a:avLst/>
          </a:prstGeom>
        </p:spPr>
        <p:txBody>
          <a:bodyPr/>
          <a:lstStyle/>
          <a:p>
            <a:fld id="{92530904-94C8-402D-9345-EBEB97ED4204}"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5322" y="5740289"/>
            <a:ext cx="1369355" cy="1108065"/>
          </a:xfrm>
          <a:prstGeom prst="rect">
            <a:avLst/>
          </a:prstGeom>
        </p:spPr>
      </p:pic>
    </p:spTree>
    <p:extLst>
      <p:ext uri="{BB962C8B-B14F-4D97-AF65-F5344CB8AC3E}">
        <p14:creationId xmlns:p14="http://schemas.microsoft.com/office/powerpoint/2010/main" val="1212403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064905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4179451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a:t>Click to edit text</a:t>
            </a:r>
          </a:p>
        </p:txBody>
      </p:sp>
    </p:spTree>
    <p:extLst>
      <p:ext uri="{BB962C8B-B14F-4D97-AF65-F5344CB8AC3E}">
        <p14:creationId xmlns:p14="http://schemas.microsoft.com/office/powerpoint/2010/main" val="3837261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98388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307693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a:solidFill>
                <a:prstClr val="white"/>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0"/>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a:solidFill>
                  <a:srgbClr val="215691"/>
                </a:solidFill>
              </a:rPr>
              <a:t>Slide </a:t>
            </a:r>
            <a:fld id="{30B9D703-428A-4B13-AF72-E5D804274CAC}" type="slidenum">
              <a:rPr lang="en-US" sz="900" smtClean="0">
                <a:solidFill>
                  <a:srgbClr val="215691"/>
                </a:solidFill>
              </a:rPr>
              <a:pPr defTabSz="457200" eaLnBrk="1" hangingPunct="1">
                <a:defRPr/>
              </a:pPr>
              <a:t>‹#›</a:t>
            </a:fld>
            <a:endParaRPr lang="en-US" sz="900">
              <a:solidFill>
                <a:srgbClr val="215691"/>
              </a:solidFill>
            </a:endParaRPr>
          </a:p>
        </p:txBody>
      </p:sp>
      <p:pic>
        <p:nvPicPr>
          <p:cNvPr id="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a:solidFill>
                <a:prstClr val="white"/>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6278563"/>
            <a:ext cx="14081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43800" y="30163"/>
            <a:ext cx="15732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2332037"/>
            <a:ext cx="8229600" cy="3916363"/>
          </a:xfrm>
        </p:spPr>
        <p:txBody>
          <a:bodyPr/>
          <a:lstStyle>
            <a:lvl1pPr marL="347663" indent="-347663">
              <a:spcBef>
                <a:spcPts val="200"/>
              </a:spcBef>
              <a:buClr>
                <a:srgbClr val="215691"/>
              </a:buClr>
              <a:buSzPct val="120000"/>
              <a:buFont typeface="Arial" pitchFamily="34" charset="0"/>
              <a:buChar char="•"/>
              <a:defRPr sz="3200" b="1">
                <a:latin typeface="Arial" pitchFamily="34" charset="0"/>
                <a:cs typeface="Arial" pitchFamily="34" charset="0"/>
              </a:defRPr>
            </a:lvl1pPr>
            <a:lvl2pPr marL="576263" indent="-228600">
              <a:spcBef>
                <a:spcPts val="200"/>
              </a:spcBef>
              <a:buClr>
                <a:srgbClr val="215691"/>
              </a:buClr>
              <a:buFont typeface="Wingdings" pitchFamily="2" charset="2"/>
              <a:buChar char="§"/>
              <a:defRPr>
                <a:latin typeface="Arial" pitchFamily="34" charset="0"/>
                <a:cs typeface="Arial" pitchFamily="34" charset="0"/>
              </a:defRPr>
            </a:lvl2pPr>
            <a:lvl3pPr marL="804863" indent="-174625">
              <a:spcBef>
                <a:spcPts val="200"/>
              </a:spcBef>
              <a:buClr>
                <a:srgbClr val="215691"/>
              </a:buClr>
              <a:buFont typeface="Courier New" pitchFamily="49" charset="0"/>
              <a:buChar char="o"/>
              <a:defRPr sz="1800">
                <a:latin typeface="Arial" pitchFamily="34" charset="0"/>
                <a:cs typeface="Arial" pitchFamily="34" charset="0"/>
              </a:defRPr>
            </a:lvl3pPr>
            <a:lvl4pPr marL="1143000" indent="-284163">
              <a:spcBef>
                <a:spcPts val="200"/>
              </a:spcBef>
              <a:buClr>
                <a:srgbClr val="215691"/>
              </a:buClr>
              <a:defRPr sz="1600">
                <a:latin typeface="Arial" pitchFamily="34" charset="0"/>
                <a:cs typeface="Arial" pitchFamily="34" charset="0"/>
              </a:defRPr>
            </a:lvl4pPr>
            <a:lvl5pPr marL="1371600" indent="-228600">
              <a:spcBef>
                <a:spcPts val="200"/>
              </a:spcBef>
              <a:buClr>
                <a:srgbClr val="215691"/>
              </a:buCl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402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tretch>
            <a:fillRect/>
          </a:stretch>
        </p:blipFill>
        <p:spPr>
          <a:xfrm>
            <a:off x="378" y="283"/>
            <a:ext cx="9143242" cy="6857432"/>
          </a:xfrm>
          <a:prstGeom prst="rect">
            <a:avLst/>
          </a:prstGeom>
        </p:spPr>
      </p:pic>
      <p:sp>
        <p:nvSpPr>
          <p:cNvPr id="2" name="Title 1"/>
          <p:cNvSpPr>
            <a:spLocks noGrp="1"/>
          </p:cNvSpPr>
          <p:nvPr>
            <p:ph type="ctrTitle" hasCustomPrompt="1"/>
          </p:nvPr>
        </p:nvSpPr>
        <p:spPr>
          <a:xfrm>
            <a:off x="715055" y="1728080"/>
            <a:ext cx="7772400" cy="503491"/>
          </a:xfrm>
        </p:spPr>
        <p:txBody>
          <a:bodyPr anchor="t">
            <a:noAutofit/>
          </a:bodyPr>
          <a:lstStyle>
            <a:lvl1pPr algn="l">
              <a:defRPr sz="28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Section Title</a:t>
            </a:r>
          </a:p>
        </p:txBody>
      </p:sp>
      <p:sp>
        <p:nvSpPr>
          <p:cNvPr id="6" name="Content Placeholder 5"/>
          <p:cNvSpPr>
            <a:spLocks noGrp="1"/>
          </p:cNvSpPr>
          <p:nvPr>
            <p:ph sz="quarter" idx="16" hasCustomPrompt="1"/>
          </p:nvPr>
        </p:nvSpPr>
        <p:spPr>
          <a:xfrm>
            <a:off x="714375" y="2318657"/>
            <a:ext cx="4567918" cy="2343150"/>
          </a:xfrm>
        </p:spPr>
        <p:txBody>
          <a:bodyPr>
            <a:normAutofit/>
          </a:bodyPr>
          <a:lstStyle>
            <a:lvl1pPr marL="0" indent="0">
              <a:buNone/>
              <a:defRPr sz="2000" b="0" baseline="0">
                <a:solidFill>
                  <a:schemeClr val="bg1"/>
                </a:solidFill>
              </a:defRPr>
            </a:lvl1pPr>
          </a:lstStyle>
          <a:p>
            <a:pPr lvl="0"/>
            <a:r>
              <a:rPr lang="en-US" dirty="0"/>
              <a:t>Add Section title text here</a:t>
            </a:r>
          </a:p>
        </p:txBody>
      </p:sp>
      <p:grpSp>
        <p:nvGrpSpPr>
          <p:cNvPr id="5" name="Group 4"/>
          <p:cNvGrpSpPr/>
          <p:nvPr userDrawn="1"/>
        </p:nvGrpSpPr>
        <p:grpSpPr>
          <a:xfrm>
            <a:off x="7899400" y="347947"/>
            <a:ext cx="914400" cy="1010004"/>
            <a:chOff x="7899400" y="347947"/>
            <a:chExt cx="914400" cy="1010004"/>
          </a:xfrm>
        </p:grpSpPr>
        <p:pic>
          <p:nvPicPr>
            <p:cNvPr id="7" name="Picture 6" descr="ELS_NS_Logo_1C_White_RGB.png"/>
            <p:cNvPicPr>
              <a:picLocks noChangeAspect="1"/>
            </p:cNvPicPr>
            <p:nvPr userDrawn="1"/>
          </p:nvPicPr>
          <p:blipFill>
            <a:blip r:embed="rId3" cstate="print"/>
            <a:stretch>
              <a:fillRect/>
            </a:stretch>
          </p:blipFill>
          <p:spPr>
            <a:xfrm>
              <a:off x="7899400" y="347947"/>
              <a:ext cx="914400" cy="1010004"/>
            </a:xfrm>
            <a:prstGeom prst="rect">
              <a:avLst/>
            </a:prstGeom>
          </p:spPr>
        </p:pic>
        <p:pic>
          <p:nvPicPr>
            <p:cNvPr id="8" name="Picture 7" descr="ELS_NS_Logo_1C_White_RGB.png"/>
            <p:cNvPicPr>
              <a:picLocks noChangeAspect="1"/>
            </p:cNvPicPr>
            <p:nvPr userDrawn="1"/>
          </p:nvPicPr>
          <p:blipFill>
            <a:blip r:embed="rId3" cstate="print"/>
            <a:stretch>
              <a:fillRect/>
            </a:stretch>
          </p:blipFill>
          <p:spPr>
            <a:xfrm>
              <a:off x="7899400" y="347947"/>
              <a:ext cx="914400" cy="1010004"/>
            </a:xfrm>
            <a:prstGeom prst="rect">
              <a:avLst/>
            </a:prstGeom>
          </p:spPr>
        </p:pic>
      </p:grpSp>
    </p:spTree>
    <p:extLst>
      <p:ext uri="{BB962C8B-B14F-4D97-AF65-F5344CB8AC3E}">
        <p14:creationId xmlns:p14="http://schemas.microsoft.com/office/powerpoint/2010/main" val="2491065732"/>
      </p:ext>
    </p:extLst>
  </p:cSld>
  <p:clrMapOvr>
    <a:masterClrMapping/>
  </p:clrMapOvr>
  <p:extLst mod="1">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a:solidFill>
                <a:prstClr val="white"/>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0"/>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a:solidFill>
                  <a:srgbClr val="215691"/>
                </a:solidFill>
              </a:rPr>
              <a:t>Slide </a:t>
            </a:r>
            <a:fld id="{30B9D703-428A-4B13-AF72-E5D804274CAC}" type="slidenum">
              <a:rPr lang="en-US" sz="900" smtClean="0">
                <a:solidFill>
                  <a:srgbClr val="215691"/>
                </a:solidFill>
              </a:rPr>
              <a:pPr defTabSz="457200" eaLnBrk="1" hangingPunct="1">
                <a:defRPr/>
              </a:pPr>
              <a:t>‹#›</a:t>
            </a:fld>
            <a:endParaRPr lang="en-US" sz="900">
              <a:solidFill>
                <a:srgbClr val="215691"/>
              </a:solidFill>
            </a:endParaRPr>
          </a:p>
        </p:txBody>
      </p:sp>
      <p:pic>
        <p:nvPicPr>
          <p:cNvPr id="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a:solidFill>
                <a:prstClr val="white"/>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6278563"/>
            <a:ext cx="14081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43800" y="30163"/>
            <a:ext cx="15732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2332037"/>
            <a:ext cx="8229600" cy="3916363"/>
          </a:xfrm>
        </p:spPr>
        <p:txBody>
          <a:bodyPr/>
          <a:lstStyle>
            <a:lvl1pPr marL="347663" indent="-347663">
              <a:spcBef>
                <a:spcPts val="200"/>
              </a:spcBef>
              <a:buClr>
                <a:srgbClr val="215691"/>
              </a:buClr>
              <a:buSzPct val="120000"/>
              <a:buFont typeface="Arial" pitchFamily="34" charset="0"/>
              <a:buChar char="•"/>
              <a:defRPr sz="3200" b="1">
                <a:latin typeface="Arial" pitchFamily="34" charset="0"/>
                <a:cs typeface="Arial" pitchFamily="34" charset="0"/>
              </a:defRPr>
            </a:lvl1pPr>
            <a:lvl2pPr marL="576263" indent="-228600">
              <a:spcBef>
                <a:spcPts val="200"/>
              </a:spcBef>
              <a:buClr>
                <a:srgbClr val="215691"/>
              </a:buClr>
              <a:buFont typeface="Wingdings" pitchFamily="2" charset="2"/>
              <a:buChar char="§"/>
              <a:defRPr>
                <a:latin typeface="Arial" pitchFamily="34" charset="0"/>
                <a:cs typeface="Arial" pitchFamily="34" charset="0"/>
              </a:defRPr>
            </a:lvl2pPr>
            <a:lvl3pPr marL="804863" indent="-174625">
              <a:spcBef>
                <a:spcPts val="200"/>
              </a:spcBef>
              <a:buClr>
                <a:srgbClr val="215691"/>
              </a:buClr>
              <a:buFont typeface="Courier New" pitchFamily="49" charset="0"/>
              <a:buChar char="o"/>
              <a:defRPr sz="1800">
                <a:latin typeface="Arial" pitchFamily="34" charset="0"/>
                <a:cs typeface="Arial" pitchFamily="34" charset="0"/>
              </a:defRPr>
            </a:lvl3pPr>
            <a:lvl4pPr marL="1143000" indent="-284163">
              <a:spcBef>
                <a:spcPts val="200"/>
              </a:spcBef>
              <a:buClr>
                <a:srgbClr val="215691"/>
              </a:buClr>
              <a:defRPr sz="1600">
                <a:latin typeface="Arial" pitchFamily="34" charset="0"/>
                <a:cs typeface="Arial" pitchFamily="34" charset="0"/>
              </a:defRPr>
            </a:lvl4pPr>
            <a:lvl5pPr marL="1371600" indent="-228600">
              <a:spcBef>
                <a:spcPts val="200"/>
              </a:spcBef>
              <a:buClr>
                <a:srgbClr val="215691"/>
              </a:buCl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0333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3" name="Rectangle 3"/>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a:solidFill>
                <a:prstClr val="white"/>
              </a:solidFill>
            </a:endParaRP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0"/>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a:solidFill>
                  <a:srgbClr val="215691"/>
                </a:solidFill>
              </a:rPr>
              <a:t>Slide </a:t>
            </a:r>
            <a:fld id="{81948B58-9C8F-491D-92CF-778EF961AF67}" type="slidenum">
              <a:rPr lang="en-US" sz="900" smtClean="0">
                <a:solidFill>
                  <a:srgbClr val="215691"/>
                </a:solidFill>
              </a:rPr>
              <a:pPr defTabSz="457200" eaLnBrk="1" hangingPunct="1">
                <a:defRPr/>
              </a:pPr>
              <a:t>‹#›</a:t>
            </a:fld>
            <a:endParaRPr lang="en-US" sz="900">
              <a:solidFill>
                <a:srgbClr val="215691"/>
              </a:solidFill>
            </a:endParaRPr>
          </a:p>
        </p:txBody>
      </p:sp>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a:solidFill>
                <a:prstClr val="white"/>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4"/>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a:solidFill>
                  <a:srgbClr val="215691"/>
                </a:solidFill>
              </a:rPr>
              <a:t>Slide </a:t>
            </a:r>
            <a:fld id="{2D3660A3-0B75-4A81-97A1-EF1022CEB956}" type="slidenum">
              <a:rPr lang="en-US" sz="900" smtClean="0">
                <a:solidFill>
                  <a:srgbClr val="215691"/>
                </a:solidFill>
              </a:rPr>
              <a:pPr defTabSz="457200" eaLnBrk="1" hangingPunct="1">
                <a:defRPr/>
              </a:pPr>
              <a:t>‹#›</a:t>
            </a:fld>
            <a:endParaRPr lang="en-US" sz="900">
              <a:solidFill>
                <a:srgbClr val="215691"/>
              </a:solidFill>
            </a:endParaRPr>
          </a:p>
        </p:txBody>
      </p:sp>
      <p:pic>
        <p:nvPicPr>
          <p:cNvPr id="10"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43800" y="30163"/>
            <a:ext cx="15732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gray">
          <a:xfrm>
            <a:off x="0" y="228600"/>
            <a:ext cx="8229600" cy="11430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002868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Rectangle 4"/>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a:solidFill>
                <a:prstClr val="white"/>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3"/>
          <p:cNvSpPr txBox="1">
            <a:spLocks noChangeArrowheads="1"/>
          </p:cNvSpPr>
          <p:nvPr userDrawn="1"/>
        </p:nvSpPr>
        <p:spPr bwMode="auto">
          <a:xfrm>
            <a:off x="8420100" y="6629400"/>
            <a:ext cx="6143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a:solidFill>
                  <a:srgbClr val="215691"/>
                </a:solidFill>
              </a:rPr>
              <a:t>Slide </a:t>
            </a:r>
            <a:fld id="{BC9E84E3-951C-4540-A5A6-BBD4CA626D73}" type="slidenum">
              <a:rPr lang="en-US" sz="900" smtClean="0">
                <a:solidFill>
                  <a:srgbClr val="215691"/>
                </a:solidFill>
              </a:rPr>
              <a:pPr defTabSz="457200" eaLnBrk="1" hangingPunct="1">
                <a:defRPr/>
              </a:pPr>
              <a:t>‹#›</a:t>
            </a:fld>
            <a:endParaRPr lang="en-US" sz="900">
              <a:solidFill>
                <a:srgbClr val="215691"/>
              </a:solidFill>
            </a:endParaRPr>
          </a:p>
        </p:txBody>
      </p:sp>
      <p:pic>
        <p:nvPicPr>
          <p:cNvPr id="8"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30163"/>
            <a:ext cx="15732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gray">
          <a:xfrm>
            <a:off x="0" y="228600"/>
            <a:ext cx="8229600" cy="11430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905000"/>
            <a:ext cx="4038600" cy="4221163"/>
          </a:xfrm>
        </p:spPr>
        <p:txBody>
          <a:bodyPr>
            <a:normAutofit/>
          </a:bodyPr>
          <a:lstStyle>
            <a:lvl1pPr marL="173038" indent="-173038" algn="l" defTabSz="914400" rtl="0" eaLnBrk="1" latinLnBrk="0" hangingPunct="1">
              <a:spcBef>
                <a:spcPts val="200"/>
              </a:spcBef>
              <a:buClr>
                <a:schemeClr val="accent1"/>
              </a:buClr>
              <a:buFont typeface="Arial" pitchFamily="34" charset="0"/>
              <a:defRPr lang="en-US" sz="2400" b="1" kern="1200" dirty="0" smtClean="0">
                <a:solidFill>
                  <a:schemeClr val="tx1"/>
                </a:solidFill>
                <a:latin typeface="Arial" pitchFamily="34" charset="0"/>
                <a:ea typeface="+mn-ea"/>
                <a:cs typeface="Arial" pitchFamily="34" charset="0"/>
              </a:defRPr>
            </a:lvl1pPr>
            <a:lvl2pPr marL="457200" indent="-284163" algn="l" defTabSz="914400" rtl="0" eaLnBrk="1" latinLnBrk="0" hangingPunct="1">
              <a:spcBef>
                <a:spcPts val="200"/>
              </a:spcBef>
              <a:buClr>
                <a:schemeClr val="accent1"/>
              </a:buClr>
              <a:buFont typeface="Wingdings" pitchFamily="2" charset="2"/>
              <a:buChar char="§"/>
              <a:defRPr lang="en-US" sz="1800" b="0" kern="1200" dirty="0" smtClean="0">
                <a:solidFill>
                  <a:schemeClr val="tx1"/>
                </a:solidFill>
                <a:latin typeface="Arial" pitchFamily="34" charset="0"/>
                <a:ea typeface="+mn-ea"/>
                <a:cs typeface="Arial" pitchFamily="34" charset="0"/>
              </a:defRPr>
            </a:lvl2pPr>
            <a:lvl3pPr marL="741363" indent="-284163" algn="l" defTabSz="914400" rtl="0" eaLnBrk="1" latinLnBrk="0" hangingPunct="1">
              <a:spcBef>
                <a:spcPts val="200"/>
              </a:spcBef>
              <a:buClr>
                <a:schemeClr val="accent1"/>
              </a:buClr>
              <a:buFont typeface="Courier New" pitchFamily="49" charset="0"/>
              <a:buChar char="o"/>
              <a:defRPr lang="en-US" sz="1600" b="0" kern="1200" dirty="0" smtClean="0">
                <a:solidFill>
                  <a:schemeClr val="tx1"/>
                </a:solidFill>
                <a:latin typeface="Arial" pitchFamily="34" charset="0"/>
                <a:ea typeface="+mn-ea"/>
                <a:cs typeface="Arial" pitchFamily="34" charset="0"/>
              </a:defRPr>
            </a:lvl3pPr>
            <a:lvl4pPr marL="1033463" indent="-292100" algn="l" defTabSz="914400" rtl="0" eaLnBrk="1" latinLnBrk="0" hangingPunct="1">
              <a:spcBef>
                <a:spcPts val="200"/>
              </a:spcBef>
              <a:buClr>
                <a:schemeClr val="accent1"/>
              </a:buClr>
              <a:buFont typeface="Arial" pitchFamily="34" charset="0"/>
              <a:defRPr lang="en-US" sz="1400" b="0" kern="1200" dirty="0" smtClean="0">
                <a:solidFill>
                  <a:schemeClr val="tx1"/>
                </a:solidFill>
                <a:latin typeface="Arial" pitchFamily="34" charset="0"/>
                <a:ea typeface="+mn-ea"/>
                <a:cs typeface="Arial" pitchFamily="34" charset="0"/>
              </a:defRPr>
            </a:lvl4pPr>
            <a:lvl5pPr marL="1316038" indent="-282575" algn="l" defTabSz="914400" rtl="0" eaLnBrk="1" latinLnBrk="0" hangingPunct="1">
              <a:spcBef>
                <a:spcPts val="200"/>
              </a:spcBef>
              <a:buClr>
                <a:schemeClr val="accent1"/>
              </a:buClr>
              <a:buFont typeface="Arial" pitchFamily="34" charset="0"/>
              <a:defRPr lang="en-US" sz="12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05000"/>
            <a:ext cx="4038600" cy="4221163"/>
          </a:xfrm>
        </p:spPr>
        <p:txBody>
          <a:bodyPr rtlCol="0">
            <a:noAutofit/>
          </a:bodyPr>
          <a:lstStyle>
            <a:lvl1pPr algn="l" defTabSz="914400" rtl="0" eaLnBrk="1" latinLnBrk="0" hangingPunct="1">
              <a:spcBef>
                <a:spcPts val="200"/>
              </a:spcBef>
              <a:buClr>
                <a:schemeClr val="accent1"/>
              </a:buClr>
              <a:defRPr lang="en-US" sz="2400" b="1" kern="1200" dirty="0" smtClean="0">
                <a:solidFill>
                  <a:schemeClr val="tx1"/>
                </a:solidFill>
                <a:latin typeface="Arial" pitchFamily="34" charset="0"/>
                <a:ea typeface="+mn-ea"/>
                <a:cs typeface="Arial" pitchFamily="34" charset="0"/>
              </a:defRPr>
            </a:lvl1pPr>
            <a:lvl2pPr marL="685800" indent="-512763" algn="l" defTabSz="914400" rtl="0" eaLnBrk="1" latinLnBrk="0" hangingPunct="1">
              <a:spcBef>
                <a:spcPts val="200"/>
              </a:spcBef>
              <a:buClr>
                <a:schemeClr val="accent1"/>
              </a:buClr>
              <a:buFont typeface="Wingdings" pitchFamily="2" charset="2"/>
              <a:buChar char="§"/>
              <a:defRPr lang="en-US" sz="1800" b="0" kern="1200" dirty="0" smtClean="0">
                <a:solidFill>
                  <a:schemeClr val="tx1"/>
                </a:solidFill>
                <a:latin typeface="Arial" pitchFamily="34" charset="0"/>
                <a:ea typeface="+mn-ea"/>
                <a:cs typeface="Arial" pitchFamily="34" charset="0"/>
              </a:defRPr>
            </a:lvl2pPr>
            <a:lvl3pPr marL="1143000" indent="-401638" algn="l" defTabSz="914400" rtl="0" eaLnBrk="1" latinLnBrk="0" hangingPunct="1">
              <a:spcBef>
                <a:spcPts val="200"/>
              </a:spcBef>
              <a:buClr>
                <a:schemeClr val="accent1"/>
              </a:buClr>
              <a:buFont typeface="Wingdings" pitchFamily="2" charset="2"/>
              <a:buChar char="§"/>
              <a:defRPr lang="en-US" sz="2400" b="1" kern="1200" dirty="0" smtClean="0">
                <a:solidFill>
                  <a:schemeClr val="tx1"/>
                </a:solidFill>
                <a:latin typeface="Arial" pitchFamily="34" charset="0"/>
                <a:ea typeface="+mn-ea"/>
                <a:cs typeface="Arial" pitchFamily="34" charset="0"/>
              </a:defRPr>
            </a:lvl3pPr>
            <a:lvl4pPr algn="l" defTabSz="914400" rtl="0" eaLnBrk="1" latinLnBrk="0" hangingPunct="1">
              <a:spcBef>
                <a:spcPts val="200"/>
              </a:spcBef>
              <a:buClr>
                <a:schemeClr val="accent1"/>
              </a:buClr>
              <a:defRPr lang="en-US" sz="2400" b="1" kern="1200" dirty="0" smtClean="0">
                <a:solidFill>
                  <a:schemeClr val="tx1"/>
                </a:solidFill>
                <a:latin typeface="Arial" pitchFamily="34" charset="0"/>
                <a:ea typeface="+mn-ea"/>
                <a:cs typeface="Arial" pitchFamily="34" charset="0"/>
              </a:defRPr>
            </a:lvl4pPr>
            <a:lvl5pPr algn="l" defTabSz="914400" rtl="0" eaLnBrk="1" latinLnBrk="0" hangingPunct="1">
              <a:spcBef>
                <a:spcPts val="200"/>
              </a:spcBef>
              <a:buClr>
                <a:schemeClr val="accent1"/>
              </a:buClr>
              <a:defRPr lang="en-US" sz="2400" b="1"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7936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4" name="Rectangle 3"/>
          <p:cNvSpPr/>
          <p:nvPr userDrawn="1"/>
        </p:nvSpPr>
        <p:spPr>
          <a:xfrm>
            <a:off x="0" y="2362200"/>
            <a:ext cx="9144000" cy="16764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6019800"/>
            <a:ext cx="17811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a:solidFill>
                  <a:srgbClr val="215691"/>
                </a:solidFill>
              </a:rPr>
              <a:t>Slide </a:t>
            </a:r>
            <a:fld id="{06A8E509-9911-49CF-AFDB-B3491D1E5F5E}" type="slidenum">
              <a:rPr lang="en-US" sz="900" smtClean="0">
                <a:solidFill>
                  <a:srgbClr val="215691"/>
                </a:solidFill>
              </a:rPr>
              <a:pPr defTabSz="457200" eaLnBrk="1" hangingPunct="1">
                <a:defRPr/>
              </a:pPr>
              <a:t>‹#›</a:t>
            </a:fld>
            <a:endParaRPr lang="en-US" sz="900">
              <a:solidFill>
                <a:srgbClr val="215691"/>
              </a:solidFill>
            </a:endParaRPr>
          </a:p>
        </p:txBody>
      </p:sp>
      <p:pic>
        <p:nvPicPr>
          <p:cNvPr id="7"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5413" y="152400"/>
            <a:ext cx="193198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bwMode="gray">
          <a:xfrm>
            <a:off x="609600" y="2819400"/>
            <a:ext cx="7848600" cy="979487"/>
          </a:xfrm>
        </p:spPr>
        <p:txBody>
          <a:bodyPr>
            <a:normAutofit/>
          </a:bodyPr>
          <a:lstStyle>
            <a:lvl1pPr marL="0" indent="0">
              <a:lnSpc>
                <a:spcPts val="4500"/>
              </a:lnSpc>
              <a:buNone/>
              <a:defRPr sz="4400">
                <a:solidFill>
                  <a:schemeClr val="bg1"/>
                </a:solidFill>
                <a:latin typeface="Impac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587586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7" name="Rectangle 12"/>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a:solidFill>
                <a:prstClr val="white"/>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p:cNvSpPr txBox="1">
            <a:spLocks noChangeArrowheads="1"/>
          </p:cNvSpPr>
          <p:nvPr userDrawn="1"/>
        </p:nvSpPr>
        <p:spPr bwMode="auto">
          <a:xfrm>
            <a:off x="8420100" y="6629400"/>
            <a:ext cx="6143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a:solidFill>
                  <a:srgbClr val="215691"/>
                </a:solidFill>
              </a:rPr>
              <a:t>Slide </a:t>
            </a:r>
            <a:fld id="{A9636F04-090E-4528-9B44-AFD9EB7C3E18}" type="slidenum">
              <a:rPr lang="en-US" sz="900" smtClean="0">
                <a:solidFill>
                  <a:srgbClr val="215691"/>
                </a:solidFill>
              </a:rPr>
              <a:pPr defTabSz="457200" eaLnBrk="1" hangingPunct="1">
                <a:defRPr/>
              </a:pPr>
              <a:t>‹#›</a:t>
            </a:fld>
            <a:endParaRPr lang="en-US" sz="900">
              <a:solidFill>
                <a:srgbClr val="215691"/>
              </a:solidFill>
            </a:endParaRPr>
          </a:p>
        </p:txBody>
      </p:sp>
      <p:cxnSp>
        <p:nvCxnSpPr>
          <p:cNvPr id="10" name="Straight Connector 48"/>
          <p:cNvCxnSpPr/>
          <p:nvPr userDrawn="1"/>
        </p:nvCxnSpPr>
        <p:spPr>
          <a:xfrm>
            <a:off x="457200" y="2392363"/>
            <a:ext cx="4038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49"/>
          <p:cNvCxnSpPr/>
          <p:nvPr userDrawn="1"/>
        </p:nvCxnSpPr>
        <p:spPr>
          <a:xfrm>
            <a:off x="4800600" y="2392363"/>
            <a:ext cx="40386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30163"/>
            <a:ext cx="15732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gray">
          <a:xfrm>
            <a:off x="0" y="228600"/>
            <a:ext cx="8229600" cy="1143000"/>
          </a:xfrm>
          <a:prstGeom prst="rect">
            <a:avLst/>
          </a:prstGeom>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676400"/>
            <a:ext cx="4267200" cy="639762"/>
          </a:xfrm>
        </p:spPr>
        <p:txBody>
          <a:bodyPr anchor="b">
            <a:noAutofit/>
          </a:bodyPr>
          <a:lstStyle>
            <a:lvl1pPr marL="0" indent="0">
              <a:lnSpc>
                <a:spcPts val="22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90800"/>
            <a:ext cx="3886200" cy="3382962"/>
          </a:xfrm>
        </p:spPr>
        <p:txBody>
          <a:bodyPr/>
          <a:lstStyle>
            <a:lvl1pPr marL="285750" indent="-285750" algn="l" defTabSz="914400" rtl="0" eaLnBrk="1" latinLnBrk="0" hangingPunct="1">
              <a:spcBef>
                <a:spcPct val="20000"/>
              </a:spcBef>
              <a:buClr>
                <a:schemeClr val="accent1"/>
              </a:buClr>
              <a:buFont typeface="Arial" pitchFamily="34" charset="0"/>
              <a:buChar char="•"/>
              <a:defRPr lang="en-US" sz="2000" b="0" kern="1200" dirty="0" smtClean="0">
                <a:solidFill>
                  <a:schemeClr val="tx1"/>
                </a:solidFill>
                <a:latin typeface="Arial" pitchFamily="34" charset="0"/>
                <a:ea typeface="+mn-ea"/>
                <a:cs typeface="Arial" pitchFamily="34" charset="0"/>
              </a:defRPr>
            </a:lvl1pPr>
            <a:lvl2pPr marL="512763" indent="-169863">
              <a:buClr>
                <a:schemeClr val="accent1"/>
              </a:buClr>
              <a:buFont typeface="Wingdings" pitchFamily="2" charset="2"/>
              <a:buChar char="§"/>
              <a:defRPr lang="en-US" sz="1800" b="0" kern="1200" dirty="0" smtClean="0">
                <a:solidFill>
                  <a:schemeClr val="tx1"/>
                </a:solidFill>
                <a:latin typeface="Arial" pitchFamily="34" charset="0"/>
                <a:ea typeface="+mn-ea"/>
                <a:cs typeface="Arial" pitchFamily="34" charset="0"/>
              </a:defRPr>
            </a:lvl2pPr>
            <a:lvl3pPr>
              <a:buClr>
                <a:schemeClr val="accent1"/>
              </a:buClr>
              <a:buFont typeface="Courier New" pitchFamily="49" charset="0"/>
              <a:buChar char="o"/>
              <a:defRPr lang="en-US" sz="1600" b="0" kern="1200" dirty="0" smtClean="0">
                <a:solidFill>
                  <a:schemeClr val="tx1"/>
                </a:solidFill>
                <a:latin typeface="Arial" pitchFamily="34" charset="0"/>
                <a:ea typeface="+mn-ea"/>
                <a:cs typeface="Arial" pitchFamily="34" charset="0"/>
              </a:defRPr>
            </a:lvl3pPr>
            <a:lvl4pPr>
              <a:buClr>
                <a:schemeClr val="accent1"/>
              </a:buClr>
              <a:defRPr lang="en-US" sz="1400" b="0" kern="1200" dirty="0" smtClean="0">
                <a:solidFill>
                  <a:schemeClr val="tx1"/>
                </a:solidFill>
                <a:latin typeface="Arial" pitchFamily="34" charset="0"/>
                <a:ea typeface="+mn-ea"/>
                <a:cs typeface="Arial" pitchFamily="34" charset="0"/>
              </a:defRPr>
            </a:lvl4pPr>
            <a:lvl5pPr>
              <a:buClr>
                <a:schemeClr val="accent1"/>
              </a:buClr>
              <a:defRPr lang="en-US" sz="1200" b="0" kern="1200" dirty="0" smtClean="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797425" y="1676400"/>
            <a:ext cx="4346575" cy="639762"/>
          </a:xfrm>
        </p:spPr>
        <p:txBody>
          <a:bodyPr anchor="b">
            <a:noAutofit/>
          </a:bodyPr>
          <a:lstStyle>
            <a:lvl1pPr marL="0" indent="0">
              <a:lnSpc>
                <a:spcPts val="2200"/>
              </a:lnSpc>
              <a:spcBef>
                <a:spcPts val="0"/>
              </a:spcBef>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97425" y="2590800"/>
            <a:ext cx="3965575" cy="3382962"/>
          </a:xfrm>
        </p:spPr>
        <p:txBody>
          <a:bodyPr/>
          <a:lstStyle>
            <a:lvl1pPr marL="285750" indent="-285750" algn="l" defTabSz="914400" rtl="0" eaLnBrk="1" latinLnBrk="0" hangingPunct="1">
              <a:spcBef>
                <a:spcPct val="20000"/>
              </a:spcBef>
              <a:buClr>
                <a:schemeClr val="accent1"/>
              </a:buClr>
              <a:buFont typeface="Arial" pitchFamily="34" charset="0"/>
              <a:buChar char="•"/>
              <a:defRPr lang="en-US" sz="2000" b="0" kern="1200" dirty="0" smtClean="0">
                <a:solidFill>
                  <a:schemeClr val="tx1"/>
                </a:solidFill>
                <a:latin typeface="Arial" pitchFamily="34" charset="0"/>
                <a:ea typeface="+mn-ea"/>
                <a:cs typeface="Arial" pitchFamily="34" charset="0"/>
              </a:defRPr>
            </a:lvl1pPr>
            <a:lvl2pPr>
              <a:buClr>
                <a:schemeClr val="accent1"/>
              </a:buClr>
              <a:buFont typeface="Wingdings" pitchFamily="2" charset="2"/>
              <a:buChar char="§"/>
              <a:defRPr lang="en-US" sz="1800" b="0" kern="1200" dirty="0" smtClean="0">
                <a:solidFill>
                  <a:schemeClr val="tx1"/>
                </a:solidFill>
                <a:latin typeface="Arial" pitchFamily="34" charset="0"/>
                <a:ea typeface="+mn-ea"/>
                <a:cs typeface="Arial" pitchFamily="34" charset="0"/>
              </a:defRPr>
            </a:lvl2pPr>
            <a:lvl3pPr>
              <a:buClr>
                <a:schemeClr val="accent1"/>
              </a:buClr>
              <a:buFont typeface="Courier New" pitchFamily="49" charset="0"/>
              <a:buChar char="o"/>
              <a:defRPr lang="en-US" sz="1600" b="0" kern="1200" dirty="0" smtClean="0">
                <a:solidFill>
                  <a:schemeClr val="tx1"/>
                </a:solidFill>
                <a:latin typeface="Arial" pitchFamily="34" charset="0"/>
                <a:ea typeface="+mn-ea"/>
                <a:cs typeface="Arial" pitchFamily="34" charset="0"/>
              </a:defRPr>
            </a:lvl3pPr>
            <a:lvl4pPr>
              <a:buClr>
                <a:schemeClr val="accent1"/>
              </a:buClr>
              <a:defRPr lang="en-US" sz="1400" b="0" kern="1200" dirty="0" smtClean="0">
                <a:solidFill>
                  <a:schemeClr val="tx1"/>
                </a:solidFill>
                <a:latin typeface="Arial" pitchFamily="34" charset="0"/>
                <a:ea typeface="+mn-ea"/>
                <a:cs typeface="Arial" pitchFamily="34" charset="0"/>
              </a:defRPr>
            </a:lvl4pPr>
            <a:lvl5pPr>
              <a:buClr>
                <a:schemeClr val="accent1"/>
              </a:buClr>
              <a:defRPr lang="en-US" sz="1200" b="0" kern="1200" dirty="0" smtClean="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59901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4" name="Rectangle 3"/>
          <p:cNvSpPr/>
          <p:nvPr userDrawn="1"/>
        </p:nvSpPr>
        <p:spPr>
          <a:xfrm>
            <a:off x="0" y="2362200"/>
            <a:ext cx="9144000" cy="16764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6019800"/>
            <a:ext cx="17811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a:solidFill>
                  <a:srgbClr val="215691"/>
                </a:solidFill>
              </a:rPr>
              <a:t>Slide </a:t>
            </a:r>
            <a:fld id="{06A8E509-9911-49CF-AFDB-B3491D1E5F5E}" type="slidenum">
              <a:rPr lang="en-US" sz="900" smtClean="0">
                <a:solidFill>
                  <a:srgbClr val="215691"/>
                </a:solidFill>
              </a:rPr>
              <a:pPr defTabSz="457200" eaLnBrk="1" hangingPunct="1">
                <a:defRPr/>
              </a:pPr>
              <a:t>‹#›</a:t>
            </a:fld>
            <a:endParaRPr lang="en-US" sz="900">
              <a:solidFill>
                <a:srgbClr val="215691"/>
              </a:solidFill>
            </a:endParaRPr>
          </a:p>
        </p:txBody>
      </p:sp>
      <p:pic>
        <p:nvPicPr>
          <p:cNvPr id="7"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5413" y="152400"/>
            <a:ext cx="193198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bwMode="gray">
          <a:xfrm>
            <a:off x="609600" y="2819400"/>
            <a:ext cx="7848600" cy="979487"/>
          </a:xfrm>
        </p:spPr>
        <p:txBody>
          <a:bodyPr>
            <a:normAutofit/>
          </a:bodyPr>
          <a:lstStyle>
            <a:lvl1pPr marL="0" indent="0">
              <a:lnSpc>
                <a:spcPts val="4500"/>
              </a:lnSpc>
              <a:buNone/>
              <a:defRPr sz="4400">
                <a:solidFill>
                  <a:schemeClr val="bg1"/>
                </a:solidFill>
                <a:latin typeface="Impac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6308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sp>
        <p:nvSpPr>
          <p:cNvPr id="4" name="Rectangle 3"/>
          <p:cNvSpPr/>
          <p:nvPr userDrawn="1"/>
        </p:nvSpPr>
        <p:spPr>
          <a:xfrm>
            <a:off x="0" y="2362200"/>
            <a:ext cx="9144000" cy="16764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6019800"/>
            <a:ext cx="17811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a:solidFill>
                  <a:srgbClr val="215691"/>
                </a:solidFill>
              </a:rPr>
              <a:t>Slide </a:t>
            </a:r>
            <a:fld id="{0FA25318-31FD-42C7-BDB4-382D2D2D7126}" type="slidenum">
              <a:rPr lang="en-US" sz="900" smtClean="0">
                <a:solidFill>
                  <a:srgbClr val="215691"/>
                </a:solidFill>
              </a:rPr>
              <a:pPr defTabSz="457200" eaLnBrk="1" hangingPunct="1">
                <a:defRPr/>
              </a:pPr>
              <a:t>‹#›</a:t>
            </a:fld>
            <a:endParaRPr lang="en-US" sz="900">
              <a:solidFill>
                <a:srgbClr val="215691"/>
              </a:solidFill>
            </a:endParaRPr>
          </a:p>
        </p:txBody>
      </p:sp>
      <p:pic>
        <p:nvPicPr>
          <p:cNvPr id="7"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5413" y="152400"/>
            <a:ext cx="193198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bwMode="gray">
          <a:xfrm>
            <a:off x="609600" y="2819400"/>
            <a:ext cx="7848600" cy="979487"/>
          </a:xfrm>
        </p:spPr>
        <p:txBody>
          <a:bodyPr>
            <a:normAutofit/>
          </a:bodyPr>
          <a:lstStyle>
            <a:lvl1pPr marL="0" indent="0">
              <a:lnSpc>
                <a:spcPts val="4500"/>
              </a:lnSpc>
              <a:buNone/>
              <a:defRPr sz="4400">
                <a:solidFill>
                  <a:schemeClr val="bg1"/>
                </a:solidFill>
                <a:latin typeface="Impac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452814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464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91192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ext &amp;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10404"/>
            <a:ext cx="3502478" cy="4798560"/>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pPr/>
              <a:t>‹#›</a:t>
            </a:fld>
            <a:endParaRPr lang="en-US" dirty="0"/>
          </a:p>
        </p:txBody>
      </p:sp>
      <p:sp>
        <p:nvSpPr>
          <p:cNvPr id="14" name="Text Placeholder 13"/>
          <p:cNvSpPr>
            <a:spLocks noGrp="1"/>
          </p:cNvSpPr>
          <p:nvPr>
            <p:ph type="body" sz="quarter" idx="10" hasCustomPrompt="1"/>
          </p:nvPr>
        </p:nvSpPr>
        <p:spPr>
          <a:xfrm>
            <a:off x="1093788" y="954767"/>
            <a:ext cx="745422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4" name="Picture Placeholder 3"/>
          <p:cNvSpPr>
            <a:spLocks noGrp="1"/>
          </p:cNvSpPr>
          <p:nvPr>
            <p:ph type="pic" sz="quarter" idx="11"/>
          </p:nvPr>
        </p:nvSpPr>
        <p:spPr>
          <a:xfrm>
            <a:off x="4759325" y="1610634"/>
            <a:ext cx="4384675" cy="4798316"/>
          </a:xfrm>
        </p:spPr>
        <p:txBody>
          <a:bodyPr/>
          <a:lstStyle/>
          <a:p>
            <a:endParaRPr lang="en-US"/>
          </a:p>
        </p:txBody>
      </p:sp>
    </p:spTree>
    <p:extLst>
      <p:ext uri="{BB962C8B-B14F-4D97-AF65-F5344CB8AC3E}">
        <p14:creationId xmlns:p14="http://schemas.microsoft.com/office/powerpoint/2010/main" val="26434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hree Pho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3526970"/>
            <a:ext cx="2166481" cy="2873829"/>
          </a:xfrm>
          <a:prstGeom prst="rect">
            <a:avLst/>
          </a:prstGeom>
        </p:spPr>
        <p:txBody>
          <a:bodyPr>
            <a:normAutofit/>
          </a:bodyPr>
          <a:lstStyle>
            <a:lvl1pPr>
              <a:defRPr sz="1200" b="0">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pPr/>
              <a:t>‹#›</a:t>
            </a:fld>
            <a:endParaRPr lang="en-US" dirty="0"/>
          </a:p>
        </p:txBody>
      </p:sp>
      <p:sp>
        <p:nvSpPr>
          <p:cNvPr id="14" name="Text Placeholder 13"/>
          <p:cNvSpPr>
            <a:spLocks noGrp="1"/>
          </p:cNvSpPr>
          <p:nvPr>
            <p:ph type="body" sz="quarter" idx="10" hasCustomPrompt="1"/>
          </p:nvPr>
        </p:nvSpPr>
        <p:spPr>
          <a:xfrm>
            <a:off x="1093788" y="954767"/>
            <a:ext cx="745422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4" name="Picture Placeholder 3"/>
          <p:cNvSpPr>
            <a:spLocks noGrp="1"/>
          </p:cNvSpPr>
          <p:nvPr>
            <p:ph type="pic" sz="quarter" idx="11"/>
          </p:nvPr>
        </p:nvSpPr>
        <p:spPr>
          <a:xfrm>
            <a:off x="1093790" y="1604739"/>
            <a:ext cx="2166479" cy="1799770"/>
          </a:xfrm>
        </p:spPr>
        <p:txBody>
          <a:bodyPr/>
          <a:lstStyle/>
          <a:p>
            <a:endParaRPr lang="en-US"/>
          </a:p>
        </p:txBody>
      </p:sp>
      <p:sp>
        <p:nvSpPr>
          <p:cNvPr id="7" name="Picture Placeholder 3"/>
          <p:cNvSpPr>
            <a:spLocks noGrp="1"/>
          </p:cNvSpPr>
          <p:nvPr>
            <p:ph type="pic" sz="quarter" idx="12"/>
          </p:nvPr>
        </p:nvSpPr>
        <p:spPr>
          <a:xfrm>
            <a:off x="3450546" y="1604739"/>
            <a:ext cx="2166479" cy="1799770"/>
          </a:xfrm>
        </p:spPr>
        <p:txBody>
          <a:bodyPr/>
          <a:lstStyle/>
          <a:p>
            <a:endParaRPr lang="en-US"/>
          </a:p>
        </p:txBody>
      </p:sp>
      <p:sp>
        <p:nvSpPr>
          <p:cNvPr id="8" name="Picture Placeholder 3"/>
          <p:cNvSpPr>
            <a:spLocks noGrp="1"/>
          </p:cNvSpPr>
          <p:nvPr>
            <p:ph type="pic" sz="quarter" idx="13"/>
          </p:nvPr>
        </p:nvSpPr>
        <p:spPr>
          <a:xfrm>
            <a:off x="5793699" y="1604738"/>
            <a:ext cx="2166479" cy="1799770"/>
          </a:xfrm>
        </p:spPr>
        <p:txBody>
          <a:bodyPr/>
          <a:lstStyle/>
          <a:p>
            <a:endParaRPr lang="en-US"/>
          </a:p>
        </p:txBody>
      </p:sp>
      <p:sp>
        <p:nvSpPr>
          <p:cNvPr id="9" name="Content Placeholder 2"/>
          <p:cNvSpPr>
            <a:spLocks noGrp="1"/>
          </p:cNvSpPr>
          <p:nvPr>
            <p:ph idx="14"/>
          </p:nvPr>
        </p:nvSpPr>
        <p:spPr>
          <a:xfrm>
            <a:off x="3450544" y="3526970"/>
            <a:ext cx="2166481" cy="2873829"/>
          </a:xfrm>
          <a:prstGeom prst="rect">
            <a:avLst/>
          </a:prstGeom>
        </p:spPr>
        <p:txBody>
          <a:bodyPr>
            <a:normAutofit/>
          </a:bodyPr>
          <a:lstStyle>
            <a:lvl1pPr>
              <a:defRPr sz="1200" b="0">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p:txBody>
      </p:sp>
      <p:sp>
        <p:nvSpPr>
          <p:cNvPr id="10" name="Content Placeholder 2"/>
          <p:cNvSpPr>
            <a:spLocks noGrp="1"/>
          </p:cNvSpPr>
          <p:nvPr>
            <p:ph idx="15"/>
          </p:nvPr>
        </p:nvSpPr>
        <p:spPr>
          <a:xfrm>
            <a:off x="5793697" y="3526970"/>
            <a:ext cx="2166481" cy="2873829"/>
          </a:xfrm>
          <a:prstGeom prst="rect">
            <a:avLst/>
          </a:prstGeom>
        </p:spPr>
        <p:txBody>
          <a:bodyPr>
            <a:normAutofit/>
          </a:bodyPr>
          <a:lstStyle>
            <a:lvl1pPr>
              <a:defRPr sz="1200" b="0">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51526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pPr/>
              <a:t>‹#›</a:t>
            </a:fld>
            <a:endParaRPr lang="en-US" dirty="0"/>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6" name="Content Placeholder 2"/>
          <p:cNvSpPr>
            <a:spLocks noGrp="1"/>
          </p:cNvSpPr>
          <p:nvPr>
            <p:ph idx="11"/>
          </p:nvPr>
        </p:nvSpPr>
        <p:spPr>
          <a:xfrm>
            <a:off x="4816476"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6909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8"/>
            <a:ext cx="7429500" cy="4803776"/>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pPr/>
              <a:t>‹#›</a:t>
            </a:fld>
            <a:endParaRPr lang="en-US" dirty="0"/>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Tree>
    <p:extLst>
      <p:ext uri="{BB962C8B-B14F-4D97-AF65-F5344CB8AC3E}">
        <p14:creationId xmlns:p14="http://schemas.microsoft.com/office/powerpoint/2010/main" val="359022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24.jpeg"/><Relationship Id="rId2" Type="http://schemas.openxmlformats.org/officeDocument/2006/relationships/slideLayout" Target="../slideLayouts/slideLayout45.xml"/><Relationship Id="rId16"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header.jpg"/>
          <p:cNvPicPr>
            <a:picLocks noChangeAspect="1"/>
          </p:cNvPicPr>
          <p:nvPr userDrawn="1"/>
        </p:nvPicPr>
        <p:blipFill>
          <a:blip r:embed="rId14" cstate="print"/>
          <a:stretch>
            <a:fillRect/>
          </a:stretch>
        </p:blipFill>
        <p:spPr>
          <a:xfrm>
            <a:off x="0" y="0"/>
            <a:ext cx="9144000" cy="347472"/>
          </a:xfrm>
          <a:prstGeom prst="rect">
            <a:avLst/>
          </a:prstGeom>
        </p:spPr>
      </p:pic>
      <p:sp>
        <p:nvSpPr>
          <p:cNvPr id="2" name="Title Placeholder 1"/>
          <p:cNvSpPr>
            <a:spLocks noGrp="1"/>
          </p:cNvSpPr>
          <p:nvPr>
            <p:ph type="title"/>
          </p:nvPr>
        </p:nvSpPr>
        <p:spPr>
          <a:xfrm>
            <a:off x="1094016" y="920300"/>
            <a:ext cx="7453992" cy="418645"/>
          </a:xfrm>
          <a:prstGeom prst="rect">
            <a:avLst/>
          </a:prstGeom>
        </p:spPr>
        <p:txBody>
          <a:bodyPr vert="horz" lIns="91440" tIns="45720" rIns="91440" bIns="45720" rtlCol="0" anchor="ctr">
            <a:normAutofit/>
          </a:bodyPr>
          <a:lstStyle/>
          <a:p>
            <a:r>
              <a:rPr lang="en-US" dirty="0"/>
              <a:t>Click to edit Master title style</a:t>
            </a:r>
          </a:p>
        </p:txBody>
      </p:sp>
      <p:sp>
        <p:nvSpPr>
          <p:cNvPr id="8" name="Slide Number Placeholder 7"/>
          <p:cNvSpPr>
            <a:spLocks noGrp="1"/>
          </p:cNvSpPr>
          <p:nvPr>
            <p:ph type="sldNum" sz="quarter" idx="4"/>
          </p:nvPr>
        </p:nvSpPr>
        <p:spPr>
          <a:xfrm>
            <a:off x="8548008" y="28837"/>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fld id="{DA15E891-66B8-4B28-AB8F-05A4B1DE573C}" type="slidenum">
              <a:rPr lang="en-US" smtClean="0"/>
              <a:pPr/>
              <a:t>‹#›</a:t>
            </a:fld>
            <a:endParaRPr lang="en-US" dirty="0"/>
          </a:p>
        </p:txBody>
      </p:sp>
      <p:sp>
        <p:nvSpPr>
          <p:cNvPr id="9" name="Text Placeholder 8"/>
          <p:cNvSpPr>
            <a:spLocks noGrp="1"/>
          </p:cNvSpPr>
          <p:nvPr>
            <p:ph type="body" idx="1"/>
          </p:nvPr>
        </p:nvSpPr>
        <p:spPr>
          <a:xfrm>
            <a:off x="1094016" y="1776639"/>
            <a:ext cx="745399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6800852" y="91855"/>
            <a:ext cx="1771650" cy="200055"/>
          </a:xfrm>
          <a:prstGeom prst="rect">
            <a:avLst/>
          </a:prstGeom>
          <a:noFill/>
        </p:spPr>
        <p:txBody>
          <a:bodyPr wrap="square" rtlCol="0">
            <a:spAutoFit/>
          </a:bodyPr>
          <a:lstStyle/>
          <a:p>
            <a:pPr algn="r"/>
            <a:r>
              <a:rPr lang="en-US" sz="700" dirty="0">
                <a:solidFill>
                  <a:schemeClr val="bg1"/>
                </a:solidFill>
                <a:latin typeface="Arial" panose="020B0604020202020204" pitchFamily="34" charset="0"/>
                <a:cs typeface="Arial" panose="020B0604020202020204" pitchFamily="34" charset="0"/>
              </a:rPr>
              <a:t>TITLE</a:t>
            </a:r>
            <a:r>
              <a:rPr lang="en-US" sz="700" baseline="0" dirty="0">
                <a:solidFill>
                  <a:schemeClr val="bg1"/>
                </a:solidFill>
                <a:latin typeface="Arial" panose="020B0604020202020204" pitchFamily="34" charset="0"/>
                <a:cs typeface="Arial" panose="020B0604020202020204" pitchFamily="34" charset="0"/>
              </a:rPr>
              <a:t> OF PRESENTATION</a:t>
            </a:r>
            <a:endParaRPr lang="en-US" sz="700" dirty="0">
              <a:solidFill>
                <a:schemeClr val="bg1"/>
              </a:solidFill>
              <a:latin typeface="Arial" panose="020B0604020202020204" pitchFamily="34" charset="0"/>
              <a:cs typeface="Arial" panose="020B0604020202020204" pitchFamily="34" charset="0"/>
            </a:endParaRPr>
          </a:p>
        </p:txBody>
      </p:sp>
      <p:sp>
        <p:nvSpPr>
          <p:cNvPr id="11" name="TextBox 10"/>
          <p:cNvSpPr txBox="1"/>
          <p:nvPr userDrawn="1"/>
        </p:nvSpPr>
        <p:spPr>
          <a:xfrm>
            <a:off x="8531679" y="90014"/>
            <a:ext cx="269421" cy="200055"/>
          </a:xfrm>
          <a:prstGeom prst="rect">
            <a:avLst/>
          </a:prstGeom>
          <a:noFill/>
        </p:spPr>
        <p:txBody>
          <a:bodyPr wrap="square" rtlCol="0">
            <a:spAutoFit/>
          </a:bodyPr>
          <a:lstStyle/>
          <a:p>
            <a:r>
              <a:rPr lang="en-US" sz="700" baseline="0" dirty="0">
                <a:solidFill>
                  <a:schemeClr val="bg1"/>
                </a:solidFill>
                <a:latin typeface="Lucida Sans Unicode" panose="020B0602030504020204" pitchFamily="34" charset="0"/>
                <a:cs typeface="Lucida Sans Unicode" panose="020B0602030504020204" pitchFamily="34" charset="0"/>
              </a:rPr>
              <a:t> |</a:t>
            </a:r>
            <a:endParaRPr lang="en-US" sz="700" dirty="0">
              <a:solidFill>
                <a:schemeClr val="bg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48923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0" r:id="rId12"/>
  </p:sldLayoutIdLst>
  <p:hf hdr="0" ftr="0"/>
  <p:txStyles>
    <p:titleStyle>
      <a:lvl1pPr algn="l" defTabSz="914400" rtl="0" eaLnBrk="1" latinLnBrk="0" hangingPunct="1">
        <a:lnSpc>
          <a:spcPct val="90000"/>
        </a:lnSpc>
        <a:spcBef>
          <a:spcPct val="0"/>
        </a:spcBef>
        <a:buNone/>
        <a:defRPr sz="18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115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707" r:id="rId30"/>
    <p:sldLayoutId id="2147483708" r:id="rId31"/>
  </p:sldLayoutIdLst>
  <p:txStyles>
    <p:titleStyle>
      <a:lvl1pPr algn="ctr" defTabSz="457200" rtl="0" eaLnBrk="1" latinLnBrk="0" hangingPunct="1">
        <a:spcBef>
          <a:spcPct val="0"/>
        </a:spcBef>
        <a:buNone/>
        <a:defRPr sz="4400" kern="1200">
          <a:solidFill>
            <a:schemeClr val="accent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17"/>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457200"/>
            <a:r>
              <a:rPr lang="en-US" dirty="0">
                <a:solidFill>
                  <a:prstClr val="white"/>
                </a:solidFill>
              </a:rPr>
              <a:t>   |   </a:t>
            </a:r>
            <a:fld id="{DA15E891-66B8-4B28-AB8F-05A4B1DE573C}" type="slidenum">
              <a:rPr lang="en-US" smtClean="0">
                <a:solidFill>
                  <a:prstClr val="white"/>
                </a:solidFill>
              </a:rPr>
              <a:pPr defTabSz="457200"/>
              <a:t>‹#›</a:t>
            </a:fld>
            <a:endParaRPr lang="en-US" dirty="0">
              <a:solidFill>
                <a:prstClr val="white"/>
              </a:solidFill>
            </a:endParaRPr>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18443820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6" r:id="rId14"/>
    <p:sldLayoutId id="2147483709" r:id="rId15"/>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52.jpg"/><Relationship Id="rId7" Type="http://schemas.openxmlformats.org/officeDocument/2006/relationships/image" Target="../media/image56.gif"/><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hyperlink" Target="mailto:danny@health-hats.com"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comments" Target="../comments/comment4.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9.emf"/><Relationship Id="rId7"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emf"/><Relationship Id="rId9" Type="http://schemas.openxmlformats.org/officeDocument/2006/relationships/image" Target="../media/image34.emf"/></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47.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28.jpeg"/><Relationship Id="rId4" Type="http://schemas.openxmlformats.org/officeDocument/2006/relationships/image" Target="../media/image37.jpeg"/><Relationship Id="rId9"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44.jpg"/></Relationships>
</file>

<file path=ppt/slides/_rels/slide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xml"/><Relationship Id="rId1" Type="http://schemas.openxmlformats.org/officeDocument/2006/relationships/slideLayout" Target="../slideLayouts/slideLayout47.xml"/><Relationship Id="rId5" Type="http://schemas.openxmlformats.org/officeDocument/2006/relationships/image" Target="../media/image47.jpeg"/><Relationship Id="rId4" Type="http://schemas.openxmlformats.org/officeDocument/2006/relationships/image" Target="../media/image46.jpe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47.xml"/><Relationship Id="rId4" Type="http://schemas.openxmlformats.org/officeDocument/2006/relationships/image" Target="../media/image49.jpg"/></Relationships>
</file>

<file path=ppt/slides/_rels/slide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584" y="2209847"/>
            <a:ext cx="4203653" cy="1664799"/>
          </a:xfrm>
        </p:spPr>
        <p:txBody>
          <a:bodyPr/>
          <a:lstStyle/>
          <a:p>
            <a:pPr algn="ctr">
              <a:lnSpc>
                <a:spcPct val="150000"/>
              </a:lnSpc>
            </a:pPr>
            <a:br>
              <a:rPr lang="en-US" sz="2000" b="1" dirty="0">
                <a:solidFill>
                  <a:schemeClr val="accent1"/>
                </a:solidFill>
              </a:rPr>
            </a:br>
            <a:r>
              <a:rPr lang="en-US" sz="2000" b="1" dirty="0">
                <a:solidFill>
                  <a:schemeClr val="accent1"/>
                </a:solidFill>
              </a:rPr>
              <a:t>Marrying Workflow and </a:t>
            </a:r>
            <a:r>
              <a:rPr lang="en-US" sz="2000" b="1" dirty="0" err="1">
                <a:solidFill>
                  <a:schemeClr val="accent1"/>
                </a:solidFill>
              </a:rPr>
              <a:t>Lifeflow</a:t>
            </a:r>
            <a:r>
              <a:rPr lang="en-US" sz="2000" b="1" dirty="0">
                <a:solidFill>
                  <a:schemeClr val="accent1"/>
                </a:solidFill>
              </a:rPr>
              <a:t>: </a:t>
            </a:r>
            <a:br>
              <a:rPr lang="en-US" sz="2000" dirty="0">
                <a:solidFill>
                  <a:schemeClr val="accent1"/>
                </a:solidFill>
              </a:rPr>
            </a:br>
            <a:r>
              <a:rPr lang="en-US" sz="2000" b="1" dirty="0">
                <a:solidFill>
                  <a:schemeClr val="accent1"/>
                </a:solidFill>
              </a:rPr>
              <a:t>A Patient and Clinician Story</a:t>
            </a:r>
            <a:br>
              <a:rPr lang="en-US" sz="2000" dirty="0"/>
            </a:br>
            <a:endParaRPr lang="en-US" sz="2000" b="1" dirty="0">
              <a:solidFill>
                <a:schemeClr val="accent1"/>
              </a:solidFill>
            </a:endParaRPr>
          </a:p>
        </p:txBody>
      </p:sp>
      <p:sp>
        <p:nvSpPr>
          <p:cNvPr id="7" name="Subtitle 6"/>
          <p:cNvSpPr>
            <a:spLocks noGrp="1"/>
          </p:cNvSpPr>
          <p:nvPr>
            <p:ph type="subTitle" idx="1"/>
          </p:nvPr>
        </p:nvSpPr>
        <p:spPr>
          <a:xfrm>
            <a:off x="4824129" y="4046875"/>
            <a:ext cx="3912177" cy="1284154"/>
          </a:xfrm>
        </p:spPr>
        <p:txBody>
          <a:bodyPr/>
          <a:lstStyle/>
          <a:p>
            <a:r>
              <a:rPr lang="en-US" dirty="0"/>
              <a:t>Special Edition of Hot Topics</a:t>
            </a:r>
          </a:p>
          <a:p>
            <a:r>
              <a:rPr lang="en-US" dirty="0"/>
              <a:t>December 16, 2016</a:t>
            </a:r>
          </a:p>
          <a:p>
            <a:endParaRPr lang="en-US" dirty="0"/>
          </a:p>
          <a:p>
            <a:endParaRPr lang="en-US" dirty="0"/>
          </a:p>
          <a:p>
            <a:endParaRPr lang="en-US" dirty="0"/>
          </a:p>
        </p:txBody>
      </p:sp>
      <p:sp>
        <p:nvSpPr>
          <p:cNvPr id="5" name="TextBox 4"/>
          <p:cNvSpPr txBox="1"/>
          <p:nvPr/>
        </p:nvSpPr>
        <p:spPr>
          <a:xfrm>
            <a:off x="4647269" y="135681"/>
            <a:ext cx="3185487" cy="1200329"/>
          </a:xfrm>
          <a:prstGeom prst="rect">
            <a:avLst/>
          </a:prstGeom>
          <a:noFill/>
        </p:spPr>
        <p:txBody>
          <a:bodyPr wrap="none" rtlCol="0">
            <a:spAutoFit/>
          </a:bodyPr>
          <a:lstStyle/>
          <a:p>
            <a:pPr defTabSz="457200"/>
            <a:r>
              <a:rPr lang="en-US" dirty="0">
                <a:solidFill>
                  <a:srgbClr val="FF8200"/>
                </a:solidFill>
              </a:rPr>
              <a:t>Reminder </a:t>
            </a:r>
            <a:r>
              <a:rPr lang="en-US" dirty="0">
                <a:solidFill>
                  <a:srgbClr val="FF0000"/>
                </a:solidFill>
              </a:rPr>
              <a:t>hit *6 to unmute</a:t>
            </a:r>
          </a:p>
          <a:p>
            <a:pPr defTabSz="457200"/>
            <a:endParaRPr lang="en-US" dirty="0">
              <a:solidFill>
                <a:srgbClr val="FF8200"/>
              </a:solidFill>
            </a:endParaRPr>
          </a:p>
          <a:p>
            <a:pPr defTabSz="457200"/>
            <a:r>
              <a:rPr lang="en-US" dirty="0">
                <a:solidFill>
                  <a:srgbClr val="FF8200"/>
                </a:solidFill>
              </a:rPr>
              <a:t>Then re-mute after done by </a:t>
            </a:r>
          </a:p>
          <a:p>
            <a:pPr defTabSz="457200"/>
            <a:r>
              <a:rPr lang="en-US" dirty="0">
                <a:solidFill>
                  <a:srgbClr val="FF8200"/>
                </a:solidFill>
              </a:rPr>
              <a:t>Hitting *6 or your mute button</a:t>
            </a:r>
          </a:p>
        </p:txBody>
      </p:sp>
      <p:sp>
        <p:nvSpPr>
          <p:cNvPr id="9" name="Subtitle 2"/>
          <p:cNvSpPr txBox="1">
            <a:spLocks/>
          </p:cNvSpPr>
          <p:nvPr/>
        </p:nvSpPr>
        <p:spPr>
          <a:xfrm>
            <a:off x="4872517" y="5503258"/>
            <a:ext cx="3863789" cy="995084"/>
          </a:xfrm>
          <a:prstGeom prst="rect">
            <a:avLst/>
          </a:prstGeom>
          <a:solidFill>
            <a:schemeClr val="bg1">
              <a:alpha val="84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5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Michelle Troseth, CPPO</a:t>
            </a:r>
          </a:p>
          <a:p>
            <a:pPr marL="0" indent="0" algn="ctr">
              <a:buNone/>
            </a:pPr>
            <a:r>
              <a:rPr lang="en-US" dirty="0"/>
              <a:t>Special Guest:  Danny van Leeuwen</a:t>
            </a:r>
          </a:p>
        </p:txBody>
      </p:sp>
    </p:spTree>
    <p:extLst>
      <p:ext uri="{BB962C8B-B14F-4D97-AF65-F5344CB8AC3E}">
        <p14:creationId xmlns:p14="http://schemas.microsoft.com/office/powerpoint/2010/main" val="276042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2755704"/>
            <a:ext cx="8238318" cy="4898146"/>
          </a:xfrm>
        </p:spPr>
        <p:txBody>
          <a:bodyPr>
            <a:noAutofit/>
          </a:bodyPr>
          <a:lstStyle/>
          <a:p>
            <a:pPr marL="86868" indent="0" algn="ctr">
              <a:buNone/>
            </a:pPr>
            <a:r>
              <a:rPr lang="en-US" sz="3600" dirty="0"/>
              <a:t>Give me my DAMN data</a:t>
            </a:r>
          </a:p>
          <a:p>
            <a:pPr marL="86868" indent="0" algn="ctr">
              <a:buNone/>
            </a:pPr>
            <a:r>
              <a:rPr lang="en-US" sz="3600" dirty="0"/>
              <a:t>What data?</a:t>
            </a:r>
          </a:p>
          <a:p>
            <a:pPr marL="86868" indent="0" algn="ctr">
              <a:buNone/>
            </a:pPr>
            <a:r>
              <a:rPr lang="en-US" sz="3600"/>
              <a:t>Person-centered </a:t>
            </a:r>
            <a:r>
              <a:rPr lang="en-US" sz="3600" dirty="0"/>
              <a:t>care planning</a:t>
            </a:r>
          </a:p>
          <a:p>
            <a:pPr marL="86868" indent="0" algn="ctr">
              <a:buNone/>
            </a:pPr>
            <a:r>
              <a:rPr lang="en-US" sz="3600" dirty="0"/>
              <a:t>Informed decision making</a:t>
            </a:r>
          </a:p>
          <a:p>
            <a:pPr marL="86868" indent="0" algn="ctr">
              <a:buNone/>
            </a:pPr>
            <a:r>
              <a:rPr lang="en-US" sz="3600" dirty="0"/>
              <a:t>ONE among many</a:t>
            </a:r>
          </a:p>
          <a:p>
            <a:pPr algn="ctr"/>
            <a:endParaRPr lang="en-US" sz="3600" dirty="0"/>
          </a:p>
        </p:txBody>
      </p:sp>
      <p:sp>
        <p:nvSpPr>
          <p:cNvPr id="2" name="Title 1"/>
          <p:cNvSpPr>
            <a:spLocks noGrp="1"/>
          </p:cNvSpPr>
          <p:nvPr>
            <p:ph type="title"/>
          </p:nvPr>
        </p:nvSpPr>
        <p:spPr>
          <a:xfrm>
            <a:off x="457199" y="636965"/>
            <a:ext cx="8238319" cy="418645"/>
          </a:xfrm>
        </p:spPr>
        <p:txBody>
          <a:bodyPr/>
          <a:lstStyle/>
          <a:p>
            <a:r>
              <a:rPr lang="en-US" dirty="0"/>
              <a:t>Informatics &amp; Data: Health as an Experiment of ONE</a:t>
            </a:r>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dirty="0"/>
              <a:t>www.health-hats.com</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92530904-94C8-402D-9345-EBEB97ED4204}" type="slidenum">
              <a:rPr lang="en-US" smtClean="0"/>
              <a:t>10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237" y="1200706"/>
            <a:ext cx="2286000" cy="1428750"/>
          </a:xfrm>
          <a:prstGeom prst="rect">
            <a:avLst/>
          </a:prstGeom>
        </p:spPr>
      </p:pic>
      <p:sp>
        <p:nvSpPr>
          <p:cNvPr id="7" name="TextBox 6"/>
          <p:cNvSpPr txBox="1"/>
          <p:nvPr/>
        </p:nvSpPr>
        <p:spPr>
          <a:xfrm>
            <a:off x="2404152" y="6356350"/>
            <a:ext cx="6626831" cy="369332"/>
          </a:xfrm>
          <a:prstGeom prst="rect">
            <a:avLst/>
          </a:prstGeom>
          <a:noFill/>
          <a:ln>
            <a:solidFill>
              <a:schemeClr val="accent1"/>
            </a:solidFill>
          </a:ln>
        </p:spPr>
        <p:txBody>
          <a:bodyPr wrap="square" rtlCol="0">
            <a:spAutoFit/>
          </a:bodyPr>
          <a:lstStyle/>
          <a:p>
            <a:r>
              <a:rPr lang="en-US" dirty="0">
                <a:solidFill>
                  <a:srgbClr val="C00000"/>
                </a:solidFill>
              </a:rPr>
              <a:t> Empowering people as they travel together toward best health </a:t>
            </a:r>
          </a:p>
        </p:txBody>
      </p:sp>
    </p:spTree>
    <p:extLst>
      <p:ext uri="{BB962C8B-B14F-4D97-AF65-F5344CB8AC3E}">
        <p14:creationId xmlns:p14="http://schemas.microsoft.com/office/powerpoint/2010/main" val="428147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My Community Hats</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24083" y="811752"/>
            <a:ext cx="2628900" cy="146685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633" y="3816961"/>
            <a:ext cx="4324350" cy="476250"/>
          </a:xfrm>
          <a:prstGeom prst="rect">
            <a:avLst/>
          </a:prstGeom>
        </p:spPr>
      </p:pic>
      <p:sp>
        <p:nvSpPr>
          <p:cNvPr id="8" name="Footer Placeholder 3"/>
          <p:cNvSpPr txBox="1">
            <a:spLocks/>
          </p:cNvSpPr>
          <p:nvPr/>
        </p:nvSpPr>
        <p:spPr>
          <a:xfrm>
            <a:off x="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www.health-hats.com</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1802" y="4721895"/>
            <a:ext cx="2657475" cy="685800"/>
          </a:xfrm>
          <a:prstGeom prst="rect">
            <a:avLst/>
          </a:prstGeom>
        </p:spPr>
      </p:pic>
      <p:pic>
        <p:nvPicPr>
          <p:cNvPr id="1026" name="Picture 2" descr="http://www.ssiuniversity.in/img/logo/AACH%20new%20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1802" y="2364902"/>
            <a:ext cx="2763748" cy="10162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s.mulesoft.com/wp-content/uploads/2014/02/himss-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4083" y="5064795"/>
            <a:ext cx="2014377" cy="11951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04152" y="6356350"/>
            <a:ext cx="6626831" cy="369332"/>
          </a:xfrm>
          <a:prstGeom prst="rect">
            <a:avLst/>
          </a:prstGeom>
          <a:noFill/>
          <a:ln>
            <a:solidFill>
              <a:schemeClr val="accent1"/>
            </a:solidFill>
          </a:ln>
        </p:spPr>
        <p:txBody>
          <a:bodyPr wrap="square" rtlCol="0">
            <a:spAutoFit/>
          </a:bodyPr>
          <a:lstStyle/>
          <a:p>
            <a:r>
              <a:rPr lang="en-US" dirty="0">
                <a:solidFill>
                  <a:srgbClr val="C00000"/>
                </a:solidFill>
              </a:rPr>
              <a:t> Empowering people as they travel together toward best health </a:t>
            </a:r>
          </a:p>
        </p:txBody>
      </p:sp>
    </p:spTree>
    <p:extLst>
      <p:ext uri="{BB962C8B-B14F-4D97-AF65-F5344CB8AC3E}">
        <p14:creationId xmlns:p14="http://schemas.microsoft.com/office/powerpoint/2010/main" val="207626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7981"/>
            <a:ext cx="8238319" cy="418645"/>
          </a:xfrm>
        </p:spPr>
        <p:txBody>
          <a:bodyPr>
            <a:normAutofit fontScale="90000"/>
          </a:bodyPr>
          <a:lstStyle/>
          <a:p>
            <a:pPr algn="ctr"/>
            <a:r>
              <a:rPr lang="en-US" sz="4400" dirty="0"/>
              <a:t>Thank-You! </a:t>
            </a:r>
            <a:br>
              <a:rPr lang="en-US" sz="4400" dirty="0"/>
            </a:br>
            <a:r>
              <a:rPr lang="en-US" sz="4400" dirty="0"/>
              <a:t>Q&amp;A</a:t>
            </a:r>
          </a:p>
        </p:txBody>
      </p:sp>
      <p:sp>
        <p:nvSpPr>
          <p:cNvPr id="6" name="TextBox 5"/>
          <p:cNvSpPr txBox="1"/>
          <p:nvPr/>
        </p:nvSpPr>
        <p:spPr>
          <a:xfrm>
            <a:off x="5345727" y="2485691"/>
            <a:ext cx="3659976" cy="1200329"/>
          </a:xfrm>
          <a:prstGeom prst="rect">
            <a:avLst/>
          </a:prstGeom>
          <a:noFill/>
        </p:spPr>
        <p:txBody>
          <a:bodyPr wrap="none" rtlCol="0">
            <a:spAutoFit/>
          </a:bodyPr>
          <a:lstStyle/>
          <a:p>
            <a:r>
              <a:rPr lang="en-US" dirty="0"/>
              <a:t>Reminder </a:t>
            </a:r>
            <a:r>
              <a:rPr lang="en-US" dirty="0">
                <a:solidFill>
                  <a:srgbClr val="FF0000"/>
                </a:solidFill>
              </a:rPr>
              <a:t>hit *6 to unmute</a:t>
            </a:r>
          </a:p>
          <a:p>
            <a:endParaRPr lang="en-US" dirty="0"/>
          </a:p>
          <a:p>
            <a:r>
              <a:rPr lang="en-US" dirty="0"/>
              <a:t>Then re-mute after done by hitting</a:t>
            </a:r>
          </a:p>
          <a:p>
            <a:r>
              <a:rPr lang="en-US" dirty="0"/>
              <a:t>*6 or your mute button</a:t>
            </a:r>
          </a:p>
        </p:txBody>
      </p:sp>
      <p:sp>
        <p:nvSpPr>
          <p:cNvPr id="8" name="TextBox 7"/>
          <p:cNvSpPr txBox="1"/>
          <p:nvPr/>
        </p:nvSpPr>
        <p:spPr>
          <a:xfrm>
            <a:off x="5704764" y="4299045"/>
            <a:ext cx="2494273" cy="646331"/>
          </a:xfrm>
          <a:prstGeom prst="rect">
            <a:avLst/>
          </a:prstGeom>
          <a:noFill/>
        </p:spPr>
        <p:txBody>
          <a:bodyPr wrap="none" rtlCol="0">
            <a:spAutoFit/>
          </a:bodyPr>
          <a:lstStyle/>
          <a:p>
            <a:r>
              <a:rPr lang="en-US" dirty="0">
                <a:hlinkClick r:id="rId3"/>
              </a:rPr>
              <a:t>danny@health-hats.com</a:t>
            </a:r>
            <a:endParaRPr lang="en-US" dirty="0"/>
          </a:p>
          <a:p>
            <a:endParaRPr lang="en-US" dirty="0"/>
          </a:p>
        </p:txBody>
      </p:sp>
      <p:sp>
        <p:nvSpPr>
          <p:cNvPr id="10" name="TextBox 9"/>
          <p:cNvSpPr txBox="1"/>
          <p:nvPr/>
        </p:nvSpPr>
        <p:spPr>
          <a:xfrm>
            <a:off x="5332482" y="4003761"/>
            <a:ext cx="2841291" cy="1754326"/>
          </a:xfrm>
          <a:prstGeom prst="rect">
            <a:avLst/>
          </a:prstGeom>
          <a:noFill/>
        </p:spPr>
        <p:txBody>
          <a:bodyPr wrap="none" rtlCol="0">
            <a:spAutoFit/>
          </a:bodyPr>
          <a:lstStyle/>
          <a:p>
            <a:r>
              <a:rPr lang="en-US" b="1" dirty="0"/>
              <a:t>danny@health-hats.com</a:t>
            </a:r>
          </a:p>
          <a:p>
            <a:r>
              <a:rPr lang="en-US" b="1" dirty="0"/>
              <a:t>Blog: www.health-hats.com</a:t>
            </a:r>
          </a:p>
          <a:p>
            <a:r>
              <a:rPr lang="en-US" b="1" dirty="0"/>
              <a:t>Twitter:@</a:t>
            </a:r>
            <a:r>
              <a:rPr lang="en-US" b="1" dirty="0" err="1"/>
              <a:t>HealthHats</a:t>
            </a:r>
            <a:endParaRPr lang="en-US" b="1" dirty="0"/>
          </a:p>
          <a:p>
            <a:endParaRPr lang="en-US" dirty="0"/>
          </a:p>
          <a:p>
            <a:endParaRPr lang="en-US" dirty="0"/>
          </a:p>
          <a:p>
            <a:endParaRPr lang="en-US" dirty="0"/>
          </a:p>
        </p:txBody>
      </p:sp>
      <p:sp>
        <p:nvSpPr>
          <p:cNvPr id="11" name="TextBox 10"/>
          <p:cNvSpPr txBox="1"/>
          <p:nvPr/>
        </p:nvSpPr>
        <p:spPr>
          <a:xfrm>
            <a:off x="592602" y="5388755"/>
            <a:ext cx="3679084" cy="646331"/>
          </a:xfrm>
          <a:prstGeom prst="rect">
            <a:avLst/>
          </a:prstGeom>
          <a:noFill/>
        </p:spPr>
        <p:txBody>
          <a:bodyPr wrap="none" rtlCol="0">
            <a:spAutoFit/>
          </a:bodyPr>
          <a:lstStyle/>
          <a:p>
            <a:r>
              <a:rPr lang="nl-NL" dirty="0"/>
              <a:t>Danny van Leeuwen, RN, MPH, CPHQ</a:t>
            </a:r>
          </a:p>
          <a:p>
            <a:endParaRPr lang="en-US" dirty="0"/>
          </a:p>
        </p:txBody>
      </p:sp>
      <p:sp>
        <p:nvSpPr>
          <p:cNvPr id="12" name="Footer Placeholder 3"/>
          <p:cNvSpPr txBox="1">
            <a:spLocks/>
          </p:cNvSpPr>
          <p:nvPr/>
        </p:nvSpPr>
        <p:spPr>
          <a:xfrm>
            <a:off x="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www.health-hats.com</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302" y="1781023"/>
            <a:ext cx="2611684" cy="3286468"/>
          </a:xfrm>
          <a:prstGeom prst="rect">
            <a:avLst/>
          </a:prstGeom>
        </p:spPr>
      </p:pic>
      <p:sp>
        <p:nvSpPr>
          <p:cNvPr id="13" name="TextBox 12"/>
          <p:cNvSpPr txBox="1"/>
          <p:nvPr/>
        </p:nvSpPr>
        <p:spPr>
          <a:xfrm>
            <a:off x="2404152" y="6356350"/>
            <a:ext cx="6626831" cy="369332"/>
          </a:xfrm>
          <a:prstGeom prst="rect">
            <a:avLst/>
          </a:prstGeom>
          <a:noFill/>
          <a:ln>
            <a:solidFill>
              <a:schemeClr val="accent1"/>
            </a:solidFill>
          </a:ln>
        </p:spPr>
        <p:txBody>
          <a:bodyPr wrap="square" rtlCol="0">
            <a:spAutoFit/>
          </a:bodyPr>
          <a:lstStyle/>
          <a:p>
            <a:r>
              <a:rPr lang="en-US" dirty="0">
                <a:solidFill>
                  <a:srgbClr val="C00000"/>
                </a:solidFill>
              </a:rPr>
              <a:t> Empowering people as they travel together toward best health </a:t>
            </a:r>
          </a:p>
        </p:txBody>
      </p:sp>
    </p:spTree>
    <p:extLst>
      <p:ext uri="{BB962C8B-B14F-4D97-AF65-F5344CB8AC3E}">
        <p14:creationId xmlns:p14="http://schemas.microsoft.com/office/powerpoint/2010/main" val="61231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0469">
            <a:off x="140744" y="822915"/>
            <a:ext cx="2543175" cy="18002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330" y="609572"/>
            <a:ext cx="2857500" cy="1600200"/>
          </a:xfrm>
          <a:prstGeom prst="rect">
            <a:avLst/>
          </a:prstGeom>
          <a:ln w="57150">
            <a:solidFill>
              <a:schemeClr val="tx1"/>
            </a:solidFill>
          </a:ln>
        </p:spPr>
      </p:pic>
      <p:sp>
        <p:nvSpPr>
          <p:cNvPr id="14" name="TextBox 13"/>
          <p:cNvSpPr txBox="1"/>
          <p:nvPr/>
        </p:nvSpPr>
        <p:spPr>
          <a:xfrm>
            <a:off x="2149753" y="5931116"/>
            <a:ext cx="1992853" cy="646331"/>
          </a:xfrm>
          <a:prstGeom prst="rect">
            <a:avLst/>
          </a:prstGeom>
          <a:noFill/>
        </p:spPr>
        <p:txBody>
          <a:bodyPr wrap="none" rtlCol="0">
            <a:spAutoFit/>
          </a:bodyPr>
          <a:lstStyle/>
          <a:p>
            <a:pPr algn="ctr"/>
            <a:r>
              <a:rPr lang="en-US" dirty="0"/>
              <a:t>Michelle</a:t>
            </a:r>
          </a:p>
          <a:p>
            <a:pPr algn="ctr"/>
            <a:r>
              <a:rPr lang="en-US" dirty="0"/>
              <a:t>Host &amp; Moderator</a:t>
            </a:r>
          </a:p>
        </p:txBody>
      </p:sp>
      <p:sp>
        <p:nvSpPr>
          <p:cNvPr id="15" name="TextBox 14"/>
          <p:cNvSpPr txBox="1"/>
          <p:nvPr/>
        </p:nvSpPr>
        <p:spPr>
          <a:xfrm>
            <a:off x="6045958" y="5931116"/>
            <a:ext cx="1620957" cy="646331"/>
          </a:xfrm>
          <a:prstGeom prst="rect">
            <a:avLst/>
          </a:prstGeom>
          <a:noFill/>
        </p:spPr>
        <p:txBody>
          <a:bodyPr wrap="none" rtlCol="0">
            <a:spAutoFit/>
          </a:bodyPr>
          <a:lstStyle/>
          <a:p>
            <a:pPr algn="ctr"/>
            <a:r>
              <a:rPr lang="en-US" dirty="0"/>
              <a:t>Danny</a:t>
            </a:r>
          </a:p>
          <a:p>
            <a:pPr algn="ctr"/>
            <a:r>
              <a:rPr lang="en-US" dirty="0"/>
              <a:t>Special Guest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0057" y="2548126"/>
            <a:ext cx="2030879" cy="3046318"/>
          </a:xfrm>
          <a:prstGeom prst="rect">
            <a:avLst/>
          </a:prstGeom>
        </p:spPr>
      </p:pic>
      <p:pic>
        <p:nvPicPr>
          <p:cNvPr id="8" name="Picture 4" descr="https://lh3.googleusercontent.com/xPnTEtLVTJzyDiqq_iz4D9DGDo1m0gDLkXjRs3ZhSvU7u9uHUfSBTMv5bGJyGhSMAvAJD4BqhEegRpZwZYb6n2KdKdf8j9uhmsjhdi6mX0BZoK3dfRwTbpxChzxrP_4OD6mIArn3SQWedgO-rXrPHe9_zj4t6CRy-Yrc-KImunGxoDKGVkuz6HfyI1tQH4fId0TI9BfY0L8OXYBTwlGhw38V9figHS8zP1ff0LgNdKpPnkc3XL6MxGX56QtXa41CgtltTsxbXe74yQh3ri7Biq6RzepCfTcdfQrNgZclWy08JKzhzlMQDzJLAVQd5KjX_gYGEhmfBkoEiZeXfijMjsdrgJQW62UTzGnIP30KqTCzUZiuYMgmIYHFD5cbGCePSLIygO-wDbk9J0eGhORqMMf3bsbHquW83XEk1T_LK5YxWBsw3yCcK37ukLNHTjd3-oxvegTDM-Q-szqgYPqHWvP9C3nhFK1PgkRPimSgWanCOIoOHTT-4yE6Dq1Jf0E6KN7Ze1QnNHpufljgPvBHWBuiaP7haCDiN-IUjP0tFZRTysTDEAg-YsJdtoCJ8YX8nrpomONtWPIu0KacAYzg3EEgPCmBDlct7LDgFvXpaEwNvaRW=w420-h629-n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9454" y="2548126"/>
            <a:ext cx="2037462" cy="3051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0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19125" y="537286"/>
            <a:ext cx="8899808" cy="418645"/>
          </a:xfrm>
        </p:spPr>
        <p:txBody>
          <a:bodyPr/>
          <a:lstStyle/>
          <a:p>
            <a:r>
              <a:rPr lang="en-US" dirty="0"/>
              <a:t>Welcome to our House of Elsevier Clinical Solutions</a:t>
            </a:r>
            <a:endParaRPr lang="en-US" sz="1800" dirty="0">
              <a:solidFill>
                <a:srgbClr val="FF0000"/>
              </a:solidFill>
            </a:endParaRPr>
          </a:p>
        </p:txBody>
      </p:sp>
      <p:sp>
        <p:nvSpPr>
          <p:cNvPr id="15" name="Rectangle 14"/>
          <p:cNvSpPr/>
          <p:nvPr/>
        </p:nvSpPr>
        <p:spPr>
          <a:xfrm>
            <a:off x="2286000" y="3105835"/>
            <a:ext cx="4572000" cy="369332"/>
          </a:xfrm>
          <a:prstGeom prst="rect">
            <a:avLst/>
          </a:prstGeom>
        </p:spPr>
        <p:txBody>
          <a:bodyPr>
            <a:spAutoFit/>
          </a:bodyPr>
          <a:lstStyle/>
          <a:p>
            <a:endParaRPr lang="en-US" dirty="0"/>
          </a:p>
        </p:txBody>
      </p:sp>
      <p:grpSp>
        <p:nvGrpSpPr>
          <p:cNvPr id="5" name="Group 4"/>
          <p:cNvGrpSpPr/>
          <p:nvPr/>
        </p:nvGrpSpPr>
        <p:grpSpPr>
          <a:xfrm>
            <a:off x="703174" y="1173307"/>
            <a:ext cx="2425150" cy="2627550"/>
            <a:chOff x="862093" y="1173307"/>
            <a:chExt cx="2425150" cy="2627550"/>
          </a:xfrm>
        </p:grpSpPr>
        <p:sp>
          <p:nvSpPr>
            <p:cNvPr id="2" name="Rectangle 1"/>
            <p:cNvSpPr/>
            <p:nvPr/>
          </p:nvSpPr>
          <p:spPr>
            <a:xfrm>
              <a:off x="862093" y="2351462"/>
              <a:ext cx="2425147" cy="1313776"/>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200" b="1" dirty="0">
                  <a:solidFill>
                    <a:schemeClr val="tx1"/>
                  </a:solidFill>
                </a:rPr>
                <a:t>Clinical Reference</a:t>
              </a:r>
            </a:p>
            <a:p>
              <a:pPr marL="171450" indent="-171450">
                <a:buFont typeface="Arial"/>
                <a:buChar char="•"/>
              </a:pPr>
              <a:r>
                <a:rPr lang="en-US" sz="1200" b="1" dirty="0">
                  <a:solidFill>
                    <a:schemeClr val="tx1"/>
                  </a:solidFill>
                </a:rPr>
                <a:t>Drug Information Reference</a:t>
              </a:r>
            </a:p>
            <a:p>
              <a:pPr marL="171450" indent="-171450">
                <a:buFont typeface="Arial"/>
                <a:buChar char="•"/>
              </a:pPr>
              <a:r>
                <a:rPr lang="en-US" sz="1200" b="1" dirty="0">
                  <a:solidFill>
                    <a:schemeClr val="tx1"/>
                  </a:solidFill>
                </a:rPr>
                <a:t>Diagnostic Decision Support for Radiologists and Pathologists</a:t>
              </a:r>
            </a:p>
          </p:txBody>
        </p:sp>
        <p:sp>
          <p:nvSpPr>
            <p:cNvPr id="16" name="Round Same Side Corner Rectangle 15"/>
            <p:cNvSpPr/>
            <p:nvPr/>
          </p:nvSpPr>
          <p:spPr>
            <a:xfrm>
              <a:off x="874244" y="1173307"/>
              <a:ext cx="2412999" cy="1313775"/>
            </a:xfrm>
            <a:prstGeom prst="round2SameRect">
              <a:avLst/>
            </a:prstGeom>
            <a:solidFill>
              <a:srgbClr val="53565A"/>
            </a:solidFill>
            <a:ln w="19050">
              <a:solidFill>
                <a:srgbClr val="5356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949690" y="1705131"/>
              <a:ext cx="2237809" cy="646331"/>
            </a:xfrm>
            <a:prstGeom prst="rect">
              <a:avLst/>
            </a:prstGeom>
            <a:noFill/>
          </p:spPr>
          <p:txBody>
            <a:bodyPr wrap="square" rtlCol="0">
              <a:spAutoFit/>
            </a:bodyPr>
            <a:lstStyle/>
            <a:p>
              <a:pPr algn="ctr"/>
              <a:r>
                <a:rPr lang="en-US" b="1" dirty="0">
                  <a:solidFill>
                    <a:schemeClr val="bg1"/>
                  </a:solidFill>
                </a:rPr>
                <a:t>Reference and Decision Support</a:t>
              </a:r>
            </a:p>
          </p:txBody>
        </p:sp>
        <p:sp>
          <p:nvSpPr>
            <p:cNvPr id="35" name="Round Same Side Corner Rectangle 34"/>
            <p:cNvSpPr/>
            <p:nvPr/>
          </p:nvSpPr>
          <p:spPr>
            <a:xfrm rot="10800000">
              <a:off x="874242" y="2487082"/>
              <a:ext cx="2412999" cy="1313775"/>
            </a:xfrm>
            <a:prstGeom prst="round2SameRect">
              <a:avLst/>
            </a:prstGeom>
            <a:noFill/>
            <a:ln w="19050">
              <a:solidFill>
                <a:srgbClr val="53565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3365500" y="1181258"/>
            <a:ext cx="2413000" cy="2624230"/>
            <a:chOff x="3413125" y="1174918"/>
            <a:chExt cx="2413000" cy="2624230"/>
          </a:xfrm>
        </p:grpSpPr>
        <p:sp>
          <p:nvSpPr>
            <p:cNvPr id="10" name="Rectangle 9"/>
            <p:cNvSpPr/>
            <p:nvPr/>
          </p:nvSpPr>
          <p:spPr>
            <a:xfrm>
              <a:off x="3423492" y="2527667"/>
              <a:ext cx="2392262" cy="1210424"/>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a:buChar char="•"/>
              </a:pPr>
              <a:r>
                <a:rPr lang="en-US" sz="1200" b="1" dirty="0">
                  <a:solidFill>
                    <a:schemeClr val="tx1"/>
                  </a:solidFill>
                </a:rPr>
                <a:t>Care Planning</a:t>
              </a:r>
            </a:p>
            <a:p>
              <a:pPr marL="171450" indent="-171450">
                <a:buFont typeface="Arial"/>
                <a:buChar char="•"/>
              </a:pPr>
              <a:r>
                <a:rPr lang="en-US" sz="1200" b="1" dirty="0">
                  <a:solidFill>
                    <a:schemeClr val="tx1"/>
                  </a:solidFill>
                </a:rPr>
                <a:t>Order Sets</a:t>
              </a:r>
            </a:p>
            <a:p>
              <a:pPr marL="171450" indent="-171450">
                <a:buFont typeface="Arial"/>
                <a:buChar char="•"/>
              </a:pPr>
              <a:r>
                <a:rPr lang="en-US" sz="1200" b="1" dirty="0">
                  <a:solidFill>
                    <a:schemeClr val="tx1"/>
                  </a:solidFill>
                </a:rPr>
                <a:t>Clinical Decision Support and Analytics</a:t>
              </a:r>
            </a:p>
            <a:p>
              <a:pPr marL="171450" indent="-171450">
                <a:buFont typeface="Arial"/>
                <a:buChar char="•"/>
              </a:pPr>
              <a:r>
                <a:rPr lang="en-US" sz="1200" b="1" dirty="0">
                  <a:solidFill>
                    <a:schemeClr val="tx1"/>
                  </a:solidFill>
                </a:rPr>
                <a:t>Drug Product Pricing and Clinical Database</a:t>
              </a:r>
            </a:p>
          </p:txBody>
        </p:sp>
        <p:sp>
          <p:nvSpPr>
            <p:cNvPr id="19" name="Round Same Side Corner Rectangle 18"/>
            <p:cNvSpPr/>
            <p:nvPr/>
          </p:nvSpPr>
          <p:spPr>
            <a:xfrm>
              <a:off x="3413127" y="1174918"/>
              <a:ext cx="2412998" cy="1312164"/>
            </a:xfrm>
            <a:prstGeom prst="round2SameRect">
              <a:avLst/>
            </a:prstGeom>
            <a:solidFill>
              <a:srgbClr val="FF8200"/>
            </a:solidFill>
            <a:ln w="19050">
              <a:solidFill>
                <a:srgbClr val="FF82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3586783" y="1843630"/>
              <a:ext cx="2065685" cy="369332"/>
            </a:xfrm>
            <a:prstGeom prst="rect">
              <a:avLst/>
            </a:prstGeom>
            <a:noFill/>
            <a:ln>
              <a:solidFill>
                <a:srgbClr val="FF8200"/>
              </a:solidFill>
            </a:ln>
          </p:spPr>
          <p:txBody>
            <a:bodyPr wrap="square" rtlCol="0">
              <a:spAutoFit/>
            </a:bodyPr>
            <a:lstStyle/>
            <a:p>
              <a:pPr algn="ctr"/>
              <a:r>
                <a:rPr lang="en-US" b="1" dirty="0">
                  <a:solidFill>
                    <a:schemeClr val="bg1"/>
                  </a:solidFill>
                </a:rPr>
                <a:t>Clinical Practice</a:t>
              </a:r>
            </a:p>
          </p:txBody>
        </p:sp>
        <p:sp>
          <p:nvSpPr>
            <p:cNvPr id="36" name="Round Same Side Corner Rectangle 35"/>
            <p:cNvSpPr/>
            <p:nvPr/>
          </p:nvSpPr>
          <p:spPr>
            <a:xfrm rot="10800000">
              <a:off x="3413125" y="2486984"/>
              <a:ext cx="2412998" cy="1312164"/>
            </a:xfrm>
            <a:prstGeom prst="round2SameRect">
              <a:avLst/>
            </a:prstGeom>
            <a:noFill/>
            <a:ln w="19050">
              <a:solidFill>
                <a:srgbClr val="FF82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p:nvGrpSpPr>
        <p:grpSpPr>
          <a:xfrm>
            <a:off x="6057927" y="1150600"/>
            <a:ext cx="2419074" cy="2716330"/>
            <a:chOff x="5938602" y="1160787"/>
            <a:chExt cx="2419074" cy="2716330"/>
          </a:xfrm>
        </p:grpSpPr>
        <p:sp>
          <p:nvSpPr>
            <p:cNvPr id="30" name="Rectangle 29"/>
            <p:cNvSpPr/>
            <p:nvPr/>
          </p:nvSpPr>
          <p:spPr>
            <a:xfrm>
              <a:off x="5938602" y="2544194"/>
              <a:ext cx="2412998" cy="1332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a:buChar char="•"/>
              </a:pPr>
              <a:r>
                <a:rPr lang="en-US" sz="1200" b="1" dirty="0">
                  <a:solidFill>
                    <a:schemeClr val="tx1"/>
                  </a:solidFill>
                </a:rPr>
                <a:t>Clinical Skills</a:t>
              </a:r>
            </a:p>
            <a:p>
              <a:pPr marL="171450" indent="-171450">
                <a:buFont typeface="Arial"/>
                <a:buChar char="•"/>
              </a:pPr>
              <a:r>
                <a:rPr lang="en-US" sz="1200" b="1" dirty="0">
                  <a:solidFill>
                    <a:schemeClr val="tx1"/>
                  </a:solidFill>
                </a:rPr>
                <a:t>Clinical eLearning</a:t>
              </a:r>
            </a:p>
            <a:p>
              <a:pPr marL="171450" indent="-171450">
                <a:buFont typeface="Arial"/>
                <a:buChar char="•"/>
              </a:pPr>
              <a:r>
                <a:rPr lang="en-US" sz="1200" b="1" dirty="0">
                  <a:solidFill>
                    <a:schemeClr val="tx1"/>
                  </a:solidFill>
                </a:rPr>
                <a:t>Home Health Care</a:t>
              </a:r>
            </a:p>
            <a:p>
              <a:pPr marL="171450" indent="-171450">
                <a:buFont typeface="Arial"/>
                <a:buChar char="•"/>
              </a:pPr>
              <a:r>
                <a:rPr lang="en-US" sz="1200" b="1" dirty="0">
                  <a:solidFill>
                    <a:schemeClr val="tx1"/>
                  </a:solidFill>
                </a:rPr>
                <a:t>Coding and Reimbursement Online Education</a:t>
              </a:r>
            </a:p>
            <a:p>
              <a:pPr marL="171450" indent="-171450">
                <a:buFont typeface="Arial"/>
                <a:buChar char="•"/>
              </a:pPr>
              <a:endParaRPr lang="en-US" sz="1200" b="1" dirty="0">
                <a:solidFill>
                  <a:schemeClr val="tx1"/>
                </a:solidFill>
              </a:endParaRPr>
            </a:p>
          </p:txBody>
        </p:sp>
        <p:sp>
          <p:nvSpPr>
            <p:cNvPr id="22" name="Round Same Side Corner Rectangle 21"/>
            <p:cNvSpPr/>
            <p:nvPr/>
          </p:nvSpPr>
          <p:spPr>
            <a:xfrm>
              <a:off x="5944678" y="1160787"/>
              <a:ext cx="2412998" cy="1312164"/>
            </a:xfrm>
            <a:prstGeom prst="round2SameRect">
              <a:avLst/>
            </a:prstGeom>
            <a:solidFill>
              <a:srgbClr val="007398"/>
            </a:solidFill>
            <a:ln w="19050">
              <a:solidFill>
                <a:srgbClr val="00739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5987876" y="1569994"/>
              <a:ext cx="2314450" cy="923330"/>
            </a:xfrm>
            <a:prstGeom prst="rect">
              <a:avLst/>
            </a:prstGeom>
            <a:solidFill>
              <a:srgbClr val="007398"/>
            </a:solidFill>
            <a:ln>
              <a:noFill/>
            </a:ln>
          </p:spPr>
          <p:txBody>
            <a:bodyPr wrap="square" rtlCol="0">
              <a:spAutoFit/>
            </a:bodyPr>
            <a:lstStyle/>
            <a:p>
              <a:pPr algn="ctr"/>
              <a:r>
                <a:rPr lang="en-US" b="1" dirty="0">
                  <a:solidFill>
                    <a:schemeClr val="bg1"/>
                  </a:solidFill>
                </a:rPr>
                <a:t>Learning and Competency Management</a:t>
              </a:r>
            </a:p>
          </p:txBody>
        </p:sp>
        <p:sp>
          <p:nvSpPr>
            <p:cNvPr id="37" name="Round Same Side Corner Rectangle 36"/>
            <p:cNvSpPr/>
            <p:nvPr/>
          </p:nvSpPr>
          <p:spPr>
            <a:xfrm rot="10800000">
              <a:off x="5944678" y="2493324"/>
              <a:ext cx="2412998" cy="1312164"/>
            </a:xfrm>
            <a:prstGeom prst="round2SameRect">
              <a:avLst/>
            </a:prstGeom>
            <a:noFill/>
            <a:ln w="19050">
              <a:solidFill>
                <a:srgbClr val="00739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6057927" y="3974896"/>
            <a:ext cx="2425149" cy="2639599"/>
            <a:chOff x="862094" y="3984205"/>
            <a:chExt cx="2425149" cy="2639599"/>
          </a:xfrm>
        </p:grpSpPr>
        <p:sp>
          <p:nvSpPr>
            <p:cNvPr id="31" name="Rectangle 30"/>
            <p:cNvSpPr/>
            <p:nvPr/>
          </p:nvSpPr>
          <p:spPr>
            <a:xfrm>
              <a:off x="862094" y="5245673"/>
              <a:ext cx="2412999" cy="1332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a:buChar char="•"/>
              </a:pPr>
              <a:r>
                <a:rPr lang="en-US" sz="1200" b="1" dirty="0">
                  <a:solidFill>
                    <a:schemeClr val="tx1"/>
                  </a:solidFill>
                </a:rPr>
                <a:t>Interactive Student and Faculty Resources</a:t>
              </a:r>
            </a:p>
            <a:p>
              <a:pPr marL="171450" indent="-171450">
                <a:buFont typeface="Arial"/>
                <a:buChar char="•"/>
              </a:pPr>
              <a:r>
                <a:rPr lang="en-US" sz="1200" b="1" dirty="0">
                  <a:solidFill>
                    <a:schemeClr val="tx1"/>
                  </a:solidFill>
                </a:rPr>
                <a:t>Review and Test Prep Resources</a:t>
              </a:r>
            </a:p>
            <a:p>
              <a:pPr marL="171450" indent="-171450">
                <a:buFont typeface="Arial"/>
                <a:buChar char="•"/>
              </a:pPr>
              <a:r>
                <a:rPr lang="en-US" sz="1200" b="1" dirty="0">
                  <a:solidFill>
                    <a:schemeClr val="tx1"/>
                  </a:solidFill>
                </a:rPr>
                <a:t>Digital Books and Journals</a:t>
              </a:r>
            </a:p>
          </p:txBody>
        </p:sp>
        <p:sp>
          <p:nvSpPr>
            <p:cNvPr id="38" name="Round Same Side Corner Rectangle 37"/>
            <p:cNvSpPr/>
            <p:nvPr/>
          </p:nvSpPr>
          <p:spPr>
            <a:xfrm>
              <a:off x="874244" y="3984205"/>
              <a:ext cx="2412999" cy="1312164"/>
            </a:xfrm>
            <a:prstGeom prst="round2SameRect">
              <a:avLst/>
            </a:prstGeom>
            <a:solidFill>
              <a:schemeClr val="accent2"/>
            </a:solidFill>
            <a:ln w="19050">
              <a:solidFill>
                <a:srgbClr val="FF82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ound Same Side Corner Rectangle 38"/>
            <p:cNvSpPr/>
            <p:nvPr/>
          </p:nvSpPr>
          <p:spPr>
            <a:xfrm rot="10800000">
              <a:off x="874243" y="5311640"/>
              <a:ext cx="2412999" cy="1312164"/>
            </a:xfrm>
            <a:prstGeom prst="round2SameRect">
              <a:avLst/>
            </a:prstGeom>
            <a:noFill/>
            <a:ln w="19050">
              <a:solidFill>
                <a:srgbClr val="FF82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1074268" y="4378513"/>
              <a:ext cx="2012950" cy="887160"/>
            </a:xfrm>
            <a:prstGeom prst="rect">
              <a:avLst/>
            </a:prstGeom>
            <a:solidFill>
              <a:schemeClr val="accent2"/>
            </a:solidFill>
            <a:ln>
              <a:noFill/>
            </a:ln>
          </p:spPr>
          <p:txBody>
            <a:bodyPr wrap="square" rtlCol="0">
              <a:spAutoFit/>
            </a:bodyPr>
            <a:lstStyle/>
            <a:p>
              <a:pPr algn="ctr"/>
              <a:r>
                <a:rPr lang="en-US" b="1" dirty="0">
                  <a:solidFill>
                    <a:schemeClr val="bg1"/>
                  </a:solidFill>
                </a:rPr>
                <a:t>Academic Education and Certification</a:t>
              </a:r>
            </a:p>
          </p:txBody>
        </p:sp>
      </p:grpSp>
      <p:grpSp>
        <p:nvGrpSpPr>
          <p:cNvPr id="9" name="Group 8"/>
          <p:cNvGrpSpPr/>
          <p:nvPr/>
        </p:nvGrpSpPr>
        <p:grpSpPr>
          <a:xfrm>
            <a:off x="3400809" y="3983780"/>
            <a:ext cx="2413002" cy="2630716"/>
            <a:chOff x="3348956" y="3972329"/>
            <a:chExt cx="2413002" cy="2630716"/>
          </a:xfrm>
        </p:grpSpPr>
        <p:sp>
          <p:nvSpPr>
            <p:cNvPr id="32" name="Rectangle 31"/>
            <p:cNvSpPr/>
            <p:nvPr/>
          </p:nvSpPr>
          <p:spPr>
            <a:xfrm>
              <a:off x="3348957" y="5245672"/>
              <a:ext cx="2412998" cy="1323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a:buChar char="•"/>
              </a:pPr>
              <a:r>
                <a:rPr lang="en-US" sz="1200" b="1" dirty="0">
                  <a:solidFill>
                    <a:schemeClr val="tx1"/>
                  </a:solidFill>
                </a:rPr>
                <a:t>Care Planning Adoption</a:t>
              </a:r>
            </a:p>
            <a:p>
              <a:pPr marL="171450" indent="-171450">
                <a:buFont typeface="Arial"/>
                <a:buChar char="•"/>
              </a:pPr>
              <a:r>
                <a:rPr lang="en-US" sz="1200" b="1" dirty="0">
                  <a:solidFill>
                    <a:schemeClr val="tx1"/>
                  </a:solidFill>
                </a:rPr>
                <a:t>Practice Advancement</a:t>
              </a:r>
            </a:p>
            <a:p>
              <a:pPr marL="171450" indent="-171450">
                <a:buFont typeface="Arial"/>
                <a:buChar char="•"/>
              </a:pPr>
              <a:r>
                <a:rPr lang="en-US" sz="1200" b="1" dirty="0">
                  <a:solidFill>
                    <a:schemeClr val="tx1"/>
                  </a:solidFill>
                </a:rPr>
                <a:t>Top-of-License Practice</a:t>
              </a:r>
            </a:p>
            <a:p>
              <a:pPr marL="171450" indent="-171450">
                <a:buFont typeface="Arial"/>
                <a:buChar char="•"/>
              </a:pPr>
              <a:r>
                <a:rPr lang="en-US" sz="1200" b="1" dirty="0">
                  <a:solidFill>
                    <a:schemeClr val="tx1"/>
                  </a:solidFill>
                </a:rPr>
                <a:t>Professional Development Tools</a:t>
              </a:r>
            </a:p>
          </p:txBody>
        </p:sp>
        <p:sp>
          <p:nvSpPr>
            <p:cNvPr id="43" name="Round Same Side Corner Rectangle 42"/>
            <p:cNvSpPr/>
            <p:nvPr/>
          </p:nvSpPr>
          <p:spPr>
            <a:xfrm>
              <a:off x="3348959" y="3972329"/>
              <a:ext cx="2412999" cy="1312164"/>
            </a:xfrm>
            <a:prstGeom prst="round2SameRect">
              <a:avLst/>
            </a:prstGeom>
            <a:solidFill>
              <a:schemeClr val="tx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ound Same Side Corner Rectangle 43"/>
            <p:cNvSpPr/>
            <p:nvPr/>
          </p:nvSpPr>
          <p:spPr>
            <a:xfrm rot="10800000">
              <a:off x="3348956" y="5290881"/>
              <a:ext cx="2412999" cy="1312164"/>
            </a:xfrm>
            <a:prstGeom prst="round2Same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p:cNvSpPr txBox="1"/>
            <p:nvPr/>
          </p:nvSpPr>
          <p:spPr>
            <a:xfrm>
              <a:off x="3522618" y="4663481"/>
              <a:ext cx="2012950" cy="621012"/>
            </a:xfrm>
            <a:prstGeom prst="rect">
              <a:avLst/>
            </a:prstGeom>
            <a:solidFill>
              <a:schemeClr val="tx1"/>
            </a:solidFill>
            <a:ln>
              <a:noFill/>
            </a:ln>
          </p:spPr>
          <p:txBody>
            <a:bodyPr wrap="square" rtlCol="0">
              <a:spAutoFit/>
            </a:bodyPr>
            <a:lstStyle/>
            <a:p>
              <a:pPr algn="ctr"/>
              <a:r>
                <a:rPr lang="en-US" b="1" dirty="0">
                  <a:solidFill>
                    <a:schemeClr val="bg1"/>
                  </a:solidFill>
                </a:rPr>
                <a:t>Professional Practice Services</a:t>
              </a:r>
            </a:p>
          </p:txBody>
        </p:sp>
      </p:grpSp>
      <p:grpSp>
        <p:nvGrpSpPr>
          <p:cNvPr id="4" name="Group 3"/>
          <p:cNvGrpSpPr/>
          <p:nvPr/>
        </p:nvGrpSpPr>
        <p:grpSpPr>
          <a:xfrm>
            <a:off x="722645" y="3967260"/>
            <a:ext cx="2413517" cy="2618840"/>
            <a:chOff x="5987824" y="3984205"/>
            <a:chExt cx="2413517" cy="2618840"/>
          </a:xfrm>
        </p:grpSpPr>
        <p:sp>
          <p:nvSpPr>
            <p:cNvPr id="33" name="Rectangle 32"/>
            <p:cNvSpPr/>
            <p:nvPr/>
          </p:nvSpPr>
          <p:spPr>
            <a:xfrm>
              <a:off x="5988343" y="5311641"/>
              <a:ext cx="2412998" cy="1131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a:buChar char="•"/>
              </a:pPr>
              <a:r>
                <a:rPr lang="en-US" sz="1200" b="1" dirty="0">
                  <a:solidFill>
                    <a:schemeClr val="tx1"/>
                  </a:solidFill>
                </a:rPr>
                <a:t>Interactive Patient Education</a:t>
              </a:r>
            </a:p>
            <a:p>
              <a:pPr marL="171450" indent="-171450">
                <a:buFont typeface="Arial"/>
                <a:buChar char="•"/>
              </a:pPr>
              <a:r>
                <a:rPr lang="en-US" sz="1200" b="1" dirty="0">
                  <a:solidFill>
                    <a:schemeClr val="tx1"/>
                  </a:solidFill>
                </a:rPr>
                <a:t>Health Library</a:t>
              </a:r>
            </a:p>
            <a:p>
              <a:pPr marL="171450" indent="-171450">
                <a:buFont typeface="Arial"/>
                <a:buChar char="•"/>
              </a:pPr>
              <a:r>
                <a:rPr lang="en-US" sz="1200" b="1" dirty="0">
                  <a:solidFill>
                    <a:schemeClr val="tx1"/>
                  </a:solidFill>
                </a:rPr>
                <a:t>Data Collection by Tonic</a:t>
              </a:r>
            </a:p>
            <a:p>
              <a:pPr marL="171450" indent="-171450">
                <a:buFont typeface="Arial"/>
                <a:buChar char="•"/>
              </a:pPr>
              <a:r>
                <a:rPr lang="en-US" sz="1200" b="1" dirty="0">
                  <a:solidFill>
                    <a:schemeClr val="tx1"/>
                  </a:solidFill>
                </a:rPr>
                <a:t>VUCA Patient Medication Videos</a:t>
              </a:r>
            </a:p>
          </p:txBody>
        </p:sp>
        <p:sp>
          <p:nvSpPr>
            <p:cNvPr id="47" name="Round Same Side Corner Rectangle 46"/>
            <p:cNvSpPr/>
            <p:nvPr/>
          </p:nvSpPr>
          <p:spPr>
            <a:xfrm>
              <a:off x="5987825" y="3984205"/>
              <a:ext cx="2369851" cy="1312164"/>
            </a:xfrm>
            <a:prstGeom prst="round2SameRect">
              <a:avLst/>
            </a:prstGeom>
            <a:solidFill>
              <a:srgbClr val="007398"/>
            </a:solidFill>
            <a:ln w="19050">
              <a:solidFill>
                <a:srgbClr val="00739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ound Same Side Corner Rectangle 47"/>
            <p:cNvSpPr/>
            <p:nvPr/>
          </p:nvSpPr>
          <p:spPr>
            <a:xfrm rot="10800000">
              <a:off x="5987824" y="5290881"/>
              <a:ext cx="2369851" cy="1312164"/>
            </a:xfrm>
            <a:prstGeom prst="round2SameRect">
              <a:avLst/>
            </a:prstGeom>
            <a:noFill/>
            <a:ln w="19050">
              <a:solidFill>
                <a:srgbClr val="00739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6097320" y="4629819"/>
              <a:ext cx="2150858" cy="621012"/>
            </a:xfrm>
            <a:prstGeom prst="rect">
              <a:avLst/>
            </a:prstGeom>
            <a:solidFill>
              <a:srgbClr val="007398"/>
            </a:solidFill>
            <a:ln>
              <a:solidFill>
                <a:srgbClr val="007398"/>
              </a:solidFill>
            </a:ln>
          </p:spPr>
          <p:txBody>
            <a:bodyPr wrap="square" rtlCol="0">
              <a:spAutoFit/>
            </a:bodyPr>
            <a:lstStyle/>
            <a:p>
              <a:pPr algn="ctr"/>
              <a:r>
                <a:rPr lang="en-US" b="1" dirty="0">
                  <a:solidFill>
                    <a:schemeClr val="bg1"/>
                  </a:solidFill>
                </a:rPr>
                <a:t>Patient Engagement</a:t>
              </a:r>
            </a:p>
          </p:txBody>
        </p:sp>
      </p:grpSp>
      <p:pic>
        <p:nvPicPr>
          <p:cNvPr id="40" name="Picture 39"/>
          <p:cNvPicPr>
            <a:picLocks noChangeAspect="1"/>
          </p:cNvPicPr>
          <p:nvPr/>
        </p:nvPicPr>
        <p:blipFill>
          <a:blip r:embed="rId3"/>
          <a:stretch>
            <a:fillRect/>
          </a:stretch>
        </p:blipFill>
        <p:spPr>
          <a:xfrm>
            <a:off x="4454132" y="4079039"/>
            <a:ext cx="359327" cy="521377"/>
          </a:xfrm>
          <a:prstGeom prst="rect">
            <a:avLst/>
          </a:prstGeom>
        </p:spPr>
      </p:pic>
      <p:pic>
        <p:nvPicPr>
          <p:cNvPr id="51" name="Picture 50"/>
          <p:cNvPicPr>
            <a:picLocks noChangeAspect="1"/>
          </p:cNvPicPr>
          <p:nvPr/>
        </p:nvPicPr>
        <p:blipFill>
          <a:blip r:embed="rId4">
            <a:duotone>
              <a:prstClr val="black"/>
              <a:schemeClr val="accent2">
                <a:tint val="45000"/>
                <a:satMod val="400000"/>
              </a:schemeClr>
            </a:duotone>
            <a:lum bright="100000"/>
          </a:blip>
          <a:stretch>
            <a:fillRect/>
          </a:stretch>
        </p:blipFill>
        <p:spPr>
          <a:xfrm>
            <a:off x="7143605" y="4073317"/>
            <a:ext cx="456205" cy="405515"/>
          </a:xfrm>
          <a:prstGeom prst="rect">
            <a:avLst/>
          </a:prstGeom>
        </p:spPr>
      </p:pic>
      <p:pic>
        <p:nvPicPr>
          <p:cNvPr id="52" name="Picture 51" descr="magnafyingglass.png"/>
          <p:cNvPicPr>
            <a:picLocks noChangeAspect="1"/>
          </p:cNvPicPr>
          <p:nvPr/>
        </p:nvPicPr>
        <p:blipFill>
          <a:blip r:embed="rId5" cstate="email">
            <a:lum bright="70000" contrast="-70000"/>
            <a:extLst>
              <a:ext uri="{BEBA8EAE-BF5A-486C-A8C5-ECC9F3942E4B}">
                <a14:imgProps xmlns:a14="http://schemas.microsoft.com/office/drawing/2010/main">
                  <a14:imgLayer r:embed="rId6">
                    <a14:imgEffect>
                      <a14:artisticGlowEdges/>
                    </a14:imgEffect>
                    <a14:imgEffect>
                      <a14:sharpenSoften amount="-7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645794" y="1262562"/>
            <a:ext cx="445308" cy="478716"/>
          </a:xfrm>
          <a:prstGeom prst="rect">
            <a:avLst/>
          </a:prstGeom>
        </p:spPr>
      </p:pic>
      <p:pic>
        <p:nvPicPr>
          <p:cNvPr id="53" name="Picture 52"/>
          <p:cNvPicPr>
            <a:picLocks noChangeAspect="1"/>
          </p:cNvPicPr>
          <p:nvPr/>
        </p:nvPicPr>
        <p:blipFill>
          <a:blip r:embed="rId7"/>
          <a:stretch>
            <a:fillRect/>
          </a:stretch>
        </p:blipFill>
        <p:spPr>
          <a:xfrm>
            <a:off x="7061648" y="1225691"/>
            <a:ext cx="348404" cy="358752"/>
          </a:xfrm>
          <a:prstGeom prst="rect">
            <a:avLst/>
          </a:prstGeom>
        </p:spPr>
      </p:pic>
      <p:pic>
        <p:nvPicPr>
          <p:cNvPr id="54" name="Picture 53"/>
          <p:cNvPicPr>
            <a:picLocks noChangeAspect="1"/>
          </p:cNvPicPr>
          <p:nvPr/>
        </p:nvPicPr>
        <p:blipFill>
          <a:blip r:embed="rId8"/>
          <a:stretch>
            <a:fillRect/>
          </a:stretch>
        </p:blipFill>
        <p:spPr>
          <a:xfrm>
            <a:off x="4295818" y="1313335"/>
            <a:ext cx="517477" cy="490941"/>
          </a:xfrm>
          <a:prstGeom prst="rect">
            <a:avLst/>
          </a:prstGeom>
        </p:spPr>
      </p:pic>
      <p:pic>
        <p:nvPicPr>
          <p:cNvPr id="55" name="Picture 54"/>
          <p:cNvPicPr>
            <a:picLocks noChangeAspect="1"/>
          </p:cNvPicPr>
          <p:nvPr/>
        </p:nvPicPr>
        <p:blipFill>
          <a:blip r:embed="rId9"/>
          <a:stretch>
            <a:fillRect/>
          </a:stretch>
        </p:blipFill>
        <p:spPr>
          <a:xfrm>
            <a:off x="1581229" y="4113900"/>
            <a:ext cx="559462" cy="487061"/>
          </a:xfrm>
          <a:prstGeom prst="rect">
            <a:avLst/>
          </a:prstGeom>
        </p:spPr>
      </p:pic>
    </p:spTree>
    <p:extLst>
      <p:ext uri="{BB962C8B-B14F-4D97-AF65-F5344CB8AC3E}">
        <p14:creationId xmlns:p14="http://schemas.microsoft.com/office/powerpoint/2010/main" val="336134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Patient Outcomes</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7799" y="2222333"/>
            <a:ext cx="5897117" cy="3208039"/>
          </a:xfrm>
          <a:prstGeom prst="rect">
            <a:avLst/>
          </a:prstGeom>
          <a:noFill/>
        </p:spPr>
      </p:pic>
      <p:sp>
        <p:nvSpPr>
          <p:cNvPr id="6" name="Rectangle 5"/>
          <p:cNvSpPr/>
          <p:nvPr/>
        </p:nvSpPr>
        <p:spPr>
          <a:xfrm>
            <a:off x="1000001" y="5862683"/>
            <a:ext cx="7516201" cy="369332"/>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Instill the voice of the patient into the culture of Elsevier Clinical Solutions </a:t>
            </a:r>
          </a:p>
        </p:txBody>
      </p:sp>
    </p:spTree>
    <p:extLst>
      <p:ext uri="{BB962C8B-B14F-4D97-AF65-F5344CB8AC3E}">
        <p14:creationId xmlns:p14="http://schemas.microsoft.com/office/powerpoint/2010/main" val="333868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10400" y="6356350"/>
            <a:ext cx="2133600" cy="365125"/>
          </a:xfrm>
        </p:spPr>
        <p:txBody>
          <a:bodyPr/>
          <a:lstStyle/>
          <a:p>
            <a:fld id="{92530904-94C8-402D-9345-EBEB97ED4204}" type="slidenum">
              <a:rPr lang="en-US" smtClean="0"/>
              <a:t>5</a:t>
            </a:fld>
            <a:endParaRPr lang="en-US" dirty="0"/>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dirty="0"/>
              <a:t>www.health-hats.com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589773"/>
            <a:ext cx="1905000" cy="14287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02918" y="671926"/>
            <a:ext cx="1685925" cy="126444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075" y="5194416"/>
            <a:ext cx="1437218" cy="1077913"/>
          </a:xfrm>
          <a:prstGeom prst="rect">
            <a:avLst/>
          </a:prstGeom>
        </p:spPr>
      </p:pic>
      <p:sp>
        <p:nvSpPr>
          <p:cNvPr id="8" name="Content Placeholder 2"/>
          <p:cNvSpPr txBox="1">
            <a:spLocks/>
          </p:cNvSpPr>
          <p:nvPr/>
        </p:nvSpPr>
        <p:spPr>
          <a:xfrm>
            <a:off x="1905000" y="2408527"/>
            <a:ext cx="5486400" cy="4312948"/>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dirty="0"/>
              <a:t>Patient, caregiver, nurse, informaticist, leader</a:t>
            </a:r>
          </a:p>
          <a:p>
            <a:pPr>
              <a:lnSpc>
                <a:spcPct val="120000"/>
              </a:lnSpc>
            </a:pPr>
            <a:r>
              <a:rPr lang="en-US" dirty="0"/>
              <a:t>Back-to-the-land hippie, saxophonist, minister, Opa</a:t>
            </a:r>
          </a:p>
          <a:p>
            <a:pPr>
              <a:lnSpc>
                <a:spcPct val="120000"/>
              </a:lnSpc>
            </a:pPr>
            <a:r>
              <a:rPr lang="en-US" dirty="0"/>
              <a:t>Nurse in home care, ED, med </a:t>
            </a:r>
            <a:r>
              <a:rPr lang="en-US" dirty="0" err="1"/>
              <a:t>surg</a:t>
            </a:r>
            <a:r>
              <a:rPr lang="en-US" dirty="0"/>
              <a:t>, physical rehab</a:t>
            </a:r>
          </a:p>
          <a:p>
            <a:pPr>
              <a:lnSpc>
                <a:spcPct val="120000"/>
              </a:lnSpc>
            </a:pPr>
            <a:r>
              <a:rPr lang="en-US" dirty="0"/>
              <a:t>ICU Manager</a:t>
            </a:r>
          </a:p>
          <a:p>
            <a:pPr>
              <a:lnSpc>
                <a:spcPct val="120000"/>
              </a:lnSpc>
            </a:pPr>
            <a:r>
              <a:rPr lang="en-US" dirty="0"/>
              <a:t>Director/VP QI in Managed Care, consulting, rural and urban health systems, behavioral and community health</a:t>
            </a:r>
          </a:p>
          <a:p>
            <a:pPr>
              <a:lnSpc>
                <a:spcPct val="120000"/>
              </a:lnSpc>
            </a:pPr>
            <a:r>
              <a:rPr lang="en-US" dirty="0"/>
              <a:t>Informaticist – EMR implementation, HIMSS, Blues Button Plus, OpenID HEART, Shark Tank Panelist</a:t>
            </a:r>
          </a:p>
          <a:p>
            <a:pPr>
              <a:lnSpc>
                <a:spcPct val="120000"/>
              </a:lnSpc>
            </a:pPr>
            <a:r>
              <a:rPr lang="en-US" dirty="0"/>
              <a:t>Research – co-chair PCORI’s Communication and Dissemination Advisory Panel, reviewer</a:t>
            </a:r>
          </a:p>
          <a:p>
            <a:pPr>
              <a:lnSpc>
                <a:spcPct val="120000"/>
              </a:lnSpc>
            </a:pPr>
            <a:r>
              <a:rPr lang="en-US" dirty="0"/>
              <a:t>Communities - Society of Participatory Medicine, PCORI, AHRQ, PCORCDS LN, Beryl Institute, MassHealth, American Academy of Communication in Health Care</a:t>
            </a:r>
          </a:p>
          <a:p>
            <a:pPr>
              <a:lnSpc>
                <a:spcPct val="120000"/>
              </a:lnSpc>
            </a:pPr>
            <a:r>
              <a:rPr lang="en-US" dirty="0"/>
              <a:t>Consultant, leadership coach, blogger </a:t>
            </a:r>
          </a:p>
          <a:p>
            <a:pPr>
              <a:lnSpc>
                <a:spcPct val="120000"/>
              </a:lnSpc>
            </a:pPr>
            <a:endParaRPr lang="en-US"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174" y="2448389"/>
            <a:ext cx="1252325" cy="188629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432" y="551480"/>
            <a:ext cx="2286000" cy="146704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5047" y="581251"/>
            <a:ext cx="2111765" cy="1407500"/>
          </a:xfrm>
          <a:prstGeom prst="rect">
            <a:avLst/>
          </a:prstGeom>
        </p:spPr>
      </p:pic>
      <p:pic>
        <p:nvPicPr>
          <p:cNvPr id="1026" name="Picture 2" descr="https://lh3.googleusercontent.com/dwF2s-oc6pnuQryldXXnM2MkVSEDZ3fnTu1wiCDxy4gRCJ0612vzoI1WED99Fajtt7oHyKAT0nlr8V7lJBvg5FdY2RoJGDQK4UAV_0KwPSvAt4g7M_AnN9KO1GhZmgQ5yzFSVCAgqYMSeUdBHoYw4pmmb3-uYwydEerAUAudROaJdvx1Ddj5F0D9qoW5gu2qeQgkgJMu0hWa4qJPYAB2ca-OvFXUlVO8yrPCmisL-HitbAx5ykVdNQCqh0t6cOgcQgmnM7rASb0uZgK4LqgVj5WugcZByjfGalJnHkr8pP7hKsoVeDuqvPgRXNmjOoerMgLyFeXwsK6vcxvQZtwRfE8eMYQJsoAb1_ftWUjN8pNFPr9lPPqVzNcjq7-UQvY0bMiHAyxkSycrCYC8RazEqWZVYtbI_yquwDOyo7Ns11visJYGDQaNmrO93b1AcsUKMc2gGPgmCzksBS-KvFv4NkOsA-GrMbywkisAq_nXMCvAmJ1gW4o8inrEusXRspDFrkMrSEfqEH_yufLOeoIWqzbGezwHCWpLWxAYO33A0EqtQHU6xBjJDA4rqovwwjYh7e3EqSNx19ilgr3rQs4oucRqTvVXvR2ydOTypZvt0WQYzmyI=w472-h629-n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5966" y="4565001"/>
            <a:ext cx="1181100" cy="15739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xPnTEtLVTJzyDiqq_iz4D9DGDo1m0gDLkXjRs3ZhSvU7u9uHUfSBTMv5bGJyGhSMAvAJD4BqhEegRpZwZYb6n2KdKdf8j9uhmsjhdi6mX0BZoK3dfRwTbpxChzxrP_4OD6mIArn3SQWedgO-rXrPHe9_zj4t6CRy-Yrc-KImunGxoDKGVkuz6HfyI1tQH4fId0TI9BfY0L8OXYBTwlGhw38V9figHS8zP1ff0LgNdKpPnkc3XL6MxGX56QtXa41CgtltTsxbXe74yQh3ri7Biq6RzepCfTcdfQrNgZclWy08JKzhzlMQDzJLAVQd5KjX_gYGEhmfBkoEiZeXfijMjsdrgJQW62UTzGnIP30KqTCzUZiuYMgmIYHFD5cbGCePSLIygO-wDbk9J0eGhORqMMf3bsbHquW83XEk1T_LK5YxWBsw3yCcK37ukLNHTjd3-oxvegTDM-Q-szqgYPqHWvP9C3nhFK1PgkRPimSgWanCOIoOHTT-4yE6Dq1Jf0E6KN7Ze1QnNHpufljgPvBHWBuiaP7haCDiN-IUjP0tFZRTysTDEAg-YsJdtoCJ8YX8nrpomONtWPIu0KacAYzg3EEgPCmBDlct7LDgFvXpaEwNvaRW=w420-h629-n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5966" y="2448389"/>
            <a:ext cx="1150241" cy="17226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04152" y="6356350"/>
            <a:ext cx="6626831" cy="369332"/>
          </a:xfrm>
          <a:prstGeom prst="rect">
            <a:avLst/>
          </a:prstGeom>
          <a:noFill/>
          <a:ln>
            <a:solidFill>
              <a:schemeClr val="accent1"/>
            </a:solidFill>
          </a:ln>
        </p:spPr>
        <p:txBody>
          <a:bodyPr wrap="square" rtlCol="0">
            <a:spAutoFit/>
          </a:bodyPr>
          <a:lstStyle/>
          <a:p>
            <a:r>
              <a:rPr lang="en-US" dirty="0">
                <a:solidFill>
                  <a:srgbClr val="C00000"/>
                </a:solidFill>
              </a:rPr>
              <a:t> Empowering people as they travel together toward best health </a:t>
            </a:r>
          </a:p>
        </p:txBody>
      </p:sp>
    </p:spTree>
    <p:extLst>
      <p:ext uri="{BB962C8B-B14F-4D97-AF65-F5344CB8AC3E}">
        <p14:creationId xmlns:p14="http://schemas.microsoft.com/office/powerpoint/2010/main" val="378127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My Patient and Care Partner Hats</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530904-94C8-402D-9345-EBEB97ED4204}" type="slidenum">
              <a:rPr lang="en-US" smtClean="0"/>
              <a:t>6</a:t>
            </a:fld>
            <a:endParaRPr lang="en-US" dirty="0"/>
          </a:p>
        </p:txBody>
      </p:sp>
      <p:sp>
        <p:nvSpPr>
          <p:cNvPr id="5" name="Footer Placeholder 4"/>
          <p:cNvSpPr>
            <a:spLocks noGrp="1"/>
          </p:cNvSpPr>
          <p:nvPr>
            <p:ph type="ftr" sz="quarter" idx="4294967295"/>
          </p:nvPr>
        </p:nvSpPr>
        <p:spPr>
          <a:xfrm>
            <a:off x="0" y="6356350"/>
            <a:ext cx="2895600" cy="365125"/>
          </a:xfrm>
          <a:prstGeom prst="rect">
            <a:avLst/>
          </a:prstGeom>
        </p:spPr>
        <p:txBody>
          <a:bodyPr/>
          <a:lstStyle/>
          <a:p>
            <a:r>
              <a:rPr lang="en-US" dirty="0"/>
              <a:t>www.health-hats.com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492710"/>
            <a:ext cx="4059132" cy="267902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449" y="1492710"/>
            <a:ext cx="4109948" cy="2725074"/>
          </a:xfrm>
          <a:prstGeom prst="rect">
            <a:avLst/>
          </a:prstGeom>
        </p:spPr>
      </p:pic>
      <p:sp>
        <p:nvSpPr>
          <p:cNvPr id="6" name="TextBox 5"/>
          <p:cNvSpPr txBox="1"/>
          <p:nvPr/>
        </p:nvSpPr>
        <p:spPr>
          <a:xfrm>
            <a:off x="200801" y="4817660"/>
            <a:ext cx="8674169" cy="646331"/>
          </a:xfrm>
          <a:prstGeom prst="rect">
            <a:avLst/>
          </a:prstGeom>
          <a:noFill/>
        </p:spPr>
        <p:txBody>
          <a:bodyPr wrap="none" rtlCol="0">
            <a:spAutoFit/>
          </a:bodyPr>
          <a:lstStyle/>
          <a:p>
            <a:r>
              <a:rPr lang="en-US" dirty="0"/>
              <a:t>“Things which matter most must never be at the mercy of things which matter least”</a:t>
            </a:r>
          </a:p>
          <a:p>
            <a:r>
              <a:rPr lang="en-US" dirty="0"/>
              <a:t> 								~Goethe</a:t>
            </a:r>
          </a:p>
        </p:txBody>
      </p:sp>
      <p:sp>
        <p:nvSpPr>
          <p:cNvPr id="8" name="TextBox 7"/>
          <p:cNvSpPr txBox="1"/>
          <p:nvPr/>
        </p:nvSpPr>
        <p:spPr>
          <a:xfrm>
            <a:off x="2404152" y="6356350"/>
            <a:ext cx="6626831" cy="369332"/>
          </a:xfrm>
          <a:prstGeom prst="rect">
            <a:avLst/>
          </a:prstGeom>
          <a:noFill/>
          <a:ln>
            <a:solidFill>
              <a:schemeClr val="accent1"/>
            </a:solidFill>
          </a:ln>
        </p:spPr>
        <p:txBody>
          <a:bodyPr wrap="square" rtlCol="0">
            <a:spAutoFit/>
          </a:bodyPr>
          <a:lstStyle/>
          <a:p>
            <a:r>
              <a:rPr lang="en-US" dirty="0">
                <a:solidFill>
                  <a:srgbClr val="C00000"/>
                </a:solidFill>
              </a:rPr>
              <a:t> Empowering people as they travel together toward best health </a:t>
            </a:r>
          </a:p>
        </p:txBody>
      </p:sp>
    </p:spTree>
    <p:extLst>
      <p:ext uri="{BB962C8B-B14F-4D97-AF65-F5344CB8AC3E}">
        <p14:creationId xmlns:p14="http://schemas.microsoft.com/office/powerpoint/2010/main" val="363560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246182"/>
            <a:ext cx="8238318" cy="5152074"/>
          </a:xfrm>
        </p:spPr>
        <p:txBody>
          <a:bodyPr/>
          <a:lstStyle/>
          <a:p>
            <a:pPr fontAlgn="ctr"/>
            <a:r>
              <a:rPr lang="en-US" dirty="0"/>
              <a:t>To understand and support each other</a:t>
            </a:r>
          </a:p>
          <a:p>
            <a:pPr fontAlgn="ctr"/>
            <a:r>
              <a:rPr lang="en-US" dirty="0"/>
              <a:t>To achieve the best outcomes</a:t>
            </a:r>
          </a:p>
          <a:p>
            <a:pPr fontAlgn="ctr"/>
            <a:r>
              <a:rPr lang="en-US" dirty="0"/>
              <a:t>To communicate effectively during transitions</a:t>
            </a:r>
          </a:p>
          <a:p>
            <a:pPr fontAlgn="ctr"/>
            <a:r>
              <a:rPr lang="en-US" dirty="0"/>
              <a:t>To learn and share what works</a:t>
            </a:r>
          </a:p>
          <a:p>
            <a:pPr marL="86868" indent="0" algn="ctr">
              <a:buNone/>
            </a:pPr>
            <a:endParaRPr lang="en-US" b="1" dirty="0"/>
          </a:p>
        </p:txBody>
      </p:sp>
      <p:sp>
        <p:nvSpPr>
          <p:cNvPr id="3" name="Title 2"/>
          <p:cNvSpPr>
            <a:spLocks noGrp="1"/>
          </p:cNvSpPr>
          <p:nvPr>
            <p:ph type="title"/>
          </p:nvPr>
        </p:nvSpPr>
        <p:spPr/>
        <p:txBody>
          <a:bodyPr/>
          <a:lstStyle/>
          <a:p>
            <a:r>
              <a:rPr lang="en-US" dirty="0"/>
              <a:t>My Clinician Hats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209" y="2924875"/>
            <a:ext cx="1966430" cy="1308905"/>
          </a:xfrm>
          <a:prstGeom prst="rect">
            <a:avLst/>
          </a:prstGeom>
          <a:ln w="12700">
            <a:solidFill>
              <a:schemeClr val="tx2"/>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3784" y="2924875"/>
            <a:ext cx="1848113" cy="1341802"/>
          </a:xfrm>
          <a:prstGeom prst="rect">
            <a:avLst/>
          </a:prstGeom>
          <a:ln w="12700">
            <a:solidFill>
              <a:schemeClr val="tx2"/>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7567" y="2971514"/>
            <a:ext cx="1613051" cy="1319304"/>
          </a:xfrm>
          <a:prstGeom prst="rect">
            <a:avLst/>
          </a:prstGeom>
          <a:ln w="12700">
            <a:solidFill>
              <a:schemeClr val="tx2"/>
            </a:solidFill>
          </a:ln>
        </p:spPr>
      </p:pic>
      <p:sp>
        <p:nvSpPr>
          <p:cNvPr id="8" name="Footer Placeholder 4"/>
          <p:cNvSpPr txBox="1">
            <a:spLocks/>
          </p:cNvSpPr>
          <p:nvPr/>
        </p:nvSpPr>
        <p:spPr>
          <a:xfrm>
            <a:off x="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www.health-hats.com</a:t>
            </a:r>
          </a:p>
        </p:txBody>
      </p:sp>
      <p:sp>
        <p:nvSpPr>
          <p:cNvPr id="9" name="TextBox 8"/>
          <p:cNvSpPr txBox="1"/>
          <p:nvPr/>
        </p:nvSpPr>
        <p:spPr>
          <a:xfrm>
            <a:off x="2404152" y="4413151"/>
            <a:ext cx="3767378"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a:t>Team-Based Care</a:t>
            </a:r>
          </a:p>
          <a:p>
            <a:pPr marL="342900" indent="-342900">
              <a:buFont typeface="Arial" panose="020B0604020202020204" pitchFamily="34" charset="0"/>
              <a:buChar char="•"/>
            </a:pPr>
            <a:r>
              <a:rPr lang="en-US" sz="2400" dirty="0"/>
              <a:t>Transitions of Care</a:t>
            </a:r>
          </a:p>
          <a:p>
            <a:pPr marL="342900" indent="-342900">
              <a:buFont typeface="Arial" panose="020B0604020202020204" pitchFamily="34" charset="0"/>
              <a:buChar char="•"/>
            </a:pPr>
            <a:r>
              <a:rPr lang="en-US" sz="2400" dirty="0"/>
              <a:t>Front Line Supervisors</a:t>
            </a:r>
          </a:p>
          <a:p>
            <a:pPr marL="342900" indent="-342900">
              <a:buFont typeface="Arial" panose="020B0604020202020204" pitchFamily="34" charset="0"/>
              <a:buChar char="•"/>
            </a:pPr>
            <a:r>
              <a:rPr lang="en-US" sz="2400" dirty="0"/>
              <a:t>Health and Life Literacy</a:t>
            </a:r>
          </a:p>
          <a:p>
            <a:endParaRPr lang="en-US" sz="2400" strike="sngStrike" dirty="0"/>
          </a:p>
        </p:txBody>
      </p:sp>
      <p:sp>
        <p:nvSpPr>
          <p:cNvPr id="10" name="TextBox 9"/>
          <p:cNvSpPr txBox="1"/>
          <p:nvPr/>
        </p:nvSpPr>
        <p:spPr>
          <a:xfrm>
            <a:off x="2404152" y="6356350"/>
            <a:ext cx="6626831" cy="369332"/>
          </a:xfrm>
          <a:prstGeom prst="rect">
            <a:avLst/>
          </a:prstGeom>
          <a:noFill/>
          <a:ln>
            <a:solidFill>
              <a:schemeClr val="accent1"/>
            </a:solidFill>
          </a:ln>
        </p:spPr>
        <p:txBody>
          <a:bodyPr wrap="square" rtlCol="0">
            <a:spAutoFit/>
          </a:bodyPr>
          <a:lstStyle/>
          <a:p>
            <a:r>
              <a:rPr lang="en-US" dirty="0">
                <a:solidFill>
                  <a:srgbClr val="C00000"/>
                </a:solidFill>
              </a:rPr>
              <a:t> Empowering people as they travel together toward best health </a:t>
            </a:r>
          </a:p>
        </p:txBody>
      </p:sp>
    </p:spTree>
    <p:extLst>
      <p:ext uri="{BB962C8B-B14F-4D97-AF65-F5344CB8AC3E}">
        <p14:creationId xmlns:p14="http://schemas.microsoft.com/office/powerpoint/2010/main" val="246900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89149" y="1624084"/>
            <a:ext cx="2922684" cy="1948456"/>
          </a:xfrm>
          <a:ln w="12700">
            <a:solidFill>
              <a:schemeClr val="tx2"/>
            </a:solidFill>
          </a:ln>
        </p:spPr>
      </p:pic>
      <p:sp>
        <p:nvSpPr>
          <p:cNvPr id="3" name="Title 2"/>
          <p:cNvSpPr>
            <a:spLocks noGrp="1"/>
          </p:cNvSpPr>
          <p:nvPr>
            <p:ph type="title"/>
          </p:nvPr>
        </p:nvSpPr>
        <p:spPr/>
        <p:txBody>
          <a:bodyPr/>
          <a:lstStyle/>
          <a:p>
            <a:r>
              <a:rPr lang="en-US" dirty="0"/>
              <a:t>My Informatics Hats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384" y="1624084"/>
            <a:ext cx="4783185" cy="1979249"/>
          </a:xfrm>
          <a:prstGeom prst="rect">
            <a:avLst/>
          </a:prstGeom>
          <a:ln w="12700">
            <a:solidFill>
              <a:schemeClr val="tx2"/>
            </a:solidFill>
          </a:ln>
        </p:spPr>
      </p:pic>
      <p:sp>
        <p:nvSpPr>
          <p:cNvPr id="7" name="TextBox 6"/>
          <p:cNvSpPr txBox="1"/>
          <p:nvPr/>
        </p:nvSpPr>
        <p:spPr>
          <a:xfrm>
            <a:off x="189819" y="4160940"/>
            <a:ext cx="8896153" cy="1754326"/>
          </a:xfrm>
          <a:prstGeom prst="rect">
            <a:avLst/>
          </a:prstGeom>
          <a:noFill/>
        </p:spPr>
        <p:txBody>
          <a:bodyPr wrap="none" rtlCol="0">
            <a:spAutoFit/>
          </a:bodyPr>
          <a:lstStyle/>
          <a:p>
            <a:pPr algn="ctr"/>
            <a:r>
              <a:rPr lang="en-US" sz="3600" dirty="0"/>
              <a:t>Workflow and </a:t>
            </a:r>
            <a:r>
              <a:rPr lang="en-US" sz="3600" dirty="0" err="1"/>
              <a:t>Lifeflow</a:t>
            </a:r>
            <a:endParaRPr lang="en-US" sz="3600" dirty="0"/>
          </a:p>
          <a:p>
            <a:endParaRPr lang="en-US" dirty="0"/>
          </a:p>
          <a:p>
            <a:pPr algn="ctr"/>
            <a:r>
              <a:rPr lang="en-US" dirty="0"/>
              <a:t>Communities get together to solve a problem, technology helps to scale the solutions</a:t>
            </a:r>
          </a:p>
          <a:p>
            <a:pPr algn="ctr"/>
            <a:endParaRPr lang="en-US" dirty="0"/>
          </a:p>
          <a:p>
            <a:pPr algn="ctr"/>
            <a:r>
              <a:rPr lang="en-US" dirty="0"/>
              <a:t>What comes first?……Both to address the complexity of workflow and </a:t>
            </a:r>
            <a:r>
              <a:rPr lang="en-US" dirty="0" err="1"/>
              <a:t>lifeflow</a:t>
            </a:r>
            <a:endParaRPr lang="en-US" dirty="0"/>
          </a:p>
        </p:txBody>
      </p:sp>
      <p:sp>
        <p:nvSpPr>
          <p:cNvPr id="8" name="Footer Placeholder 4"/>
          <p:cNvSpPr txBox="1">
            <a:spLocks/>
          </p:cNvSpPr>
          <p:nvPr/>
        </p:nvSpPr>
        <p:spPr>
          <a:xfrm>
            <a:off x="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www.health-hats.com</a:t>
            </a:r>
          </a:p>
        </p:txBody>
      </p:sp>
      <p:sp>
        <p:nvSpPr>
          <p:cNvPr id="9" name="TextBox 8"/>
          <p:cNvSpPr txBox="1"/>
          <p:nvPr/>
        </p:nvSpPr>
        <p:spPr>
          <a:xfrm>
            <a:off x="2404152" y="6356350"/>
            <a:ext cx="6626831" cy="369332"/>
          </a:xfrm>
          <a:prstGeom prst="rect">
            <a:avLst/>
          </a:prstGeom>
          <a:noFill/>
          <a:ln>
            <a:solidFill>
              <a:schemeClr val="accent1"/>
            </a:solidFill>
          </a:ln>
        </p:spPr>
        <p:txBody>
          <a:bodyPr wrap="square" rtlCol="0">
            <a:spAutoFit/>
          </a:bodyPr>
          <a:lstStyle/>
          <a:p>
            <a:r>
              <a:rPr lang="en-US" dirty="0">
                <a:solidFill>
                  <a:srgbClr val="C00000"/>
                </a:solidFill>
              </a:rPr>
              <a:t> Empowering people as they travel together toward best health </a:t>
            </a:r>
          </a:p>
        </p:txBody>
      </p:sp>
    </p:spTree>
    <p:extLst>
      <p:ext uri="{BB962C8B-B14F-4D97-AF65-F5344CB8AC3E}">
        <p14:creationId xmlns:p14="http://schemas.microsoft.com/office/powerpoint/2010/main" val="234525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914526"/>
            <a:ext cx="8238318" cy="4898146"/>
          </a:xfrm>
        </p:spPr>
        <p:txBody>
          <a:bodyPr>
            <a:normAutofit/>
          </a:bodyPr>
          <a:lstStyle/>
          <a:p>
            <a:pPr marL="86868" indent="0" algn="ctr">
              <a:buNone/>
            </a:pPr>
            <a:endParaRPr lang="en-US" sz="3600" dirty="0"/>
          </a:p>
          <a:p>
            <a:pPr marL="86868" indent="0" algn="ctr">
              <a:buNone/>
            </a:pPr>
            <a:endParaRPr lang="en-US" sz="3600" dirty="0">
              <a:solidFill>
                <a:schemeClr val="tx2"/>
              </a:solidFill>
            </a:endParaRPr>
          </a:p>
          <a:p>
            <a:pPr marL="86868" indent="0" algn="ctr">
              <a:buNone/>
            </a:pPr>
            <a:r>
              <a:rPr lang="en-US" sz="3600" dirty="0"/>
              <a:t>Just ink on paper?</a:t>
            </a:r>
          </a:p>
          <a:p>
            <a:pPr marL="86868" indent="0" algn="ctr">
              <a:buNone/>
            </a:pPr>
            <a:r>
              <a:rPr lang="en-US" sz="3600" dirty="0"/>
              <a:t>Uncertainty?</a:t>
            </a:r>
          </a:p>
          <a:p>
            <a:pPr marL="86868" indent="0" algn="ctr">
              <a:buNone/>
            </a:pPr>
            <a:r>
              <a:rPr lang="en-US" sz="3600" dirty="0"/>
              <a:t>What doesn’t work?</a:t>
            </a:r>
          </a:p>
          <a:p>
            <a:pPr marL="86868" indent="0" algn="ctr">
              <a:buNone/>
            </a:pPr>
            <a:r>
              <a:rPr lang="en-US" sz="3600" dirty="0"/>
              <a:t>Beyond medical</a:t>
            </a:r>
          </a:p>
        </p:txBody>
      </p:sp>
      <p:sp>
        <p:nvSpPr>
          <p:cNvPr id="2" name="Title 1"/>
          <p:cNvSpPr>
            <a:spLocks noGrp="1"/>
          </p:cNvSpPr>
          <p:nvPr>
            <p:ph type="title"/>
          </p:nvPr>
        </p:nvSpPr>
        <p:spPr>
          <a:xfrm>
            <a:off x="184244" y="1032750"/>
            <a:ext cx="9396485" cy="418645"/>
          </a:xfrm>
        </p:spPr>
        <p:txBody>
          <a:bodyPr>
            <a:normAutofit fontScale="90000"/>
          </a:bodyPr>
          <a:lstStyle/>
          <a:p>
            <a:r>
              <a:rPr lang="en-US" dirty="0"/>
              <a:t>My Mantra:  </a:t>
            </a:r>
            <a:br>
              <a:rPr lang="en-US" dirty="0"/>
            </a:br>
            <a:r>
              <a:rPr lang="en-US" dirty="0"/>
              <a:t>Communication, Dissemination, and Implementation of Research</a:t>
            </a:r>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dirty="0"/>
              <a:t>www.health-hats.com</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92530904-94C8-402D-9345-EBEB97ED4204}" type="slidenum">
              <a:rPr lang="en-US" smtClean="0"/>
              <a:t>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358" y="4983992"/>
            <a:ext cx="2286000" cy="1257300"/>
          </a:xfrm>
          <a:prstGeom prst="rect">
            <a:avLst/>
          </a:prstGeom>
        </p:spPr>
      </p:pic>
      <p:sp>
        <p:nvSpPr>
          <p:cNvPr id="7" name="TextBox 6"/>
          <p:cNvSpPr txBox="1"/>
          <p:nvPr/>
        </p:nvSpPr>
        <p:spPr>
          <a:xfrm>
            <a:off x="2404152" y="6356350"/>
            <a:ext cx="6626831" cy="369332"/>
          </a:xfrm>
          <a:prstGeom prst="rect">
            <a:avLst/>
          </a:prstGeom>
          <a:noFill/>
          <a:ln>
            <a:solidFill>
              <a:schemeClr val="accent1"/>
            </a:solidFill>
          </a:ln>
        </p:spPr>
        <p:txBody>
          <a:bodyPr wrap="square" rtlCol="0">
            <a:spAutoFit/>
          </a:bodyPr>
          <a:lstStyle/>
          <a:p>
            <a:r>
              <a:rPr lang="en-US" dirty="0">
                <a:solidFill>
                  <a:srgbClr val="C00000"/>
                </a:solidFill>
              </a:rPr>
              <a:t> Empowering people as they travel together toward best health </a:t>
            </a:r>
          </a:p>
        </p:txBody>
      </p:sp>
    </p:spTree>
    <p:extLst>
      <p:ext uri="{BB962C8B-B14F-4D97-AF65-F5344CB8AC3E}">
        <p14:creationId xmlns:p14="http://schemas.microsoft.com/office/powerpoint/2010/main" val="1034391365"/>
      </p:ext>
    </p:extLst>
  </p:cSld>
  <p:clrMapOvr>
    <a:masterClrMapping/>
  </p:clrMapOvr>
</p:sld>
</file>

<file path=ppt/theme/theme1.xml><?xml version="1.0" encoding="utf-8"?>
<a:theme xmlns:a="http://schemas.openxmlformats.org/drawingml/2006/main" name="Office Theme">
  <a:themeElements>
    <a:clrScheme name="Elsevier Master Brand">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lsevier">
  <a:themeElements>
    <a:clrScheme name="Custom 1">
      <a:dk1>
        <a:srgbClr val="FF8200"/>
      </a:dk1>
      <a:lt1>
        <a:sysClr val="window" lastClr="FFFFFF"/>
      </a:lt1>
      <a:dk2>
        <a:srgbClr val="53565A"/>
      </a:dk2>
      <a:lt2>
        <a:srgbClr val="FFFFFF"/>
      </a:lt2>
      <a:accent1>
        <a:srgbClr val="007398"/>
      </a:accent1>
      <a:accent2>
        <a:srgbClr val="A7A8AA"/>
      </a:accent2>
      <a:accent3>
        <a:srgbClr val="EAAA00"/>
      </a:accent3>
      <a:accent4>
        <a:srgbClr val="00966C"/>
      </a:accent4>
      <a:accent5>
        <a:srgbClr val="CBC793"/>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100" dirty="0" err="1" smtClean="0">
            <a:solidFill>
              <a:schemeClr val="tx2"/>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815DCDC76E5A47A176FB52CE6ED02E" ma:contentTypeVersion="1" ma:contentTypeDescription="Create a new document." ma:contentTypeScope="" ma:versionID="595b1facca9e5cb9707c1ffef65eb2e0">
  <xsd:schema xmlns:xsd="http://www.w3.org/2001/XMLSchema" xmlns:xs="http://www.w3.org/2001/XMLSchema" xmlns:p="http://schemas.microsoft.com/office/2006/metadata/properties" targetNamespace="http://schemas.microsoft.com/office/2006/metadata/properties" ma:root="true" ma:fieldsID="3d6e3d604101a5d093af696c7f54af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48CAAE-68CD-4AC3-98A0-FAE5418B2C86}">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C10AE13-3B65-4A11-AC73-015D64328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0E346CC-DB92-497A-80B1-D16635CE42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10392</TotalTime>
  <Words>2322</Words>
  <Application>Microsoft Office PowerPoint</Application>
  <PresentationFormat>On-screen Show (4:3)</PresentationFormat>
  <Paragraphs>226</Paragraphs>
  <Slides>12</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Arial</vt:lpstr>
      <vt:lpstr>Arial Bold</vt:lpstr>
      <vt:lpstr>Calibri</vt:lpstr>
      <vt:lpstr>Calibri Light</vt:lpstr>
      <vt:lpstr>Courier New</vt:lpstr>
      <vt:lpstr>Impact</vt:lpstr>
      <vt:lpstr>Lucida Grande</vt:lpstr>
      <vt:lpstr>Lucida Sans Unicode</vt:lpstr>
      <vt:lpstr>Times New Roman</vt:lpstr>
      <vt:lpstr>Verdana</vt:lpstr>
      <vt:lpstr>Wingdings</vt:lpstr>
      <vt:lpstr>Office Theme</vt:lpstr>
      <vt:lpstr>Elsevier</vt:lpstr>
      <vt:lpstr>Custom Design</vt:lpstr>
      <vt:lpstr> Marrying Workflow and Lifeflow:  A Patient and Clinician Story </vt:lpstr>
      <vt:lpstr>PowerPoint Presentation</vt:lpstr>
      <vt:lpstr>Welcome to our House of Elsevier Clinical Solutions</vt:lpstr>
      <vt:lpstr>Improved Patient Outcomes</vt:lpstr>
      <vt:lpstr>PowerPoint Presentation</vt:lpstr>
      <vt:lpstr>My Patient and Care Partner Hats</vt:lpstr>
      <vt:lpstr>My Clinician Hats</vt:lpstr>
      <vt:lpstr>My Informatics Hats</vt:lpstr>
      <vt:lpstr>My Mantra:   Communication, Dissemination, and Implementation of Research</vt:lpstr>
      <vt:lpstr>Informatics &amp; Data: Health as an Experiment of ONE</vt:lpstr>
      <vt:lpstr>My Community Hats</vt:lpstr>
      <vt:lpstr>Thank-You!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Garvin</dc:creator>
  <cp:lastModifiedBy>Daniel van Leeuwen</cp:lastModifiedBy>
  <cp:revision>258</cp:revision>
  <cp:lastPrinted>2016-12-16T12:54:05Z</cp:lastPrinted>
  <dcterms:created xsi:type="dcterms:W3CDTF">2014-02-28T17:11:34Z</dcterms:created>
  <dcterms:modified xsi:type="dcterms:W3CDTF">2016-12-16T16:59:42Z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0x010100B7815DCDC76E5A47A176FB52CE6ED02E</vt:lpwstr>
  </property>
</Properties>
</file>